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4" r:id="rId4"/>
    <p:sldId id="275" r:id="rId5"/>
    <p:sldId id="276" r:id="rId6"/>
    <p:sldId id="277" r:id="rId7"/>
    <p:sldId id="278" r:id="rId8"/>
    <p:sldId id="279" r:id="rId9"/>
    <p:sldId id="280" r:id="rId10"/>
    <p:sldId id="281" r:id="rId11"/>
    <p:sldId id="290" r:id="rId12"/>
    <p:sldId id="291" r:id="rId13"/>
    <p:sldId id="287" r:id="rId14"/>
    <p:sldId id="289" r:id="rId15"/>
    <p:sldId id="288" r:id="rId16"/>
    <p:sldId id="292" r:id="rId17"/>
    <p:sldId id="293" r:id="rId18"/>
    <p:sldId id="294" r:id="rId19"/>
    <p:sldId id="296" r:id="rId20"/>
    <p:sldId id="297" r:id="rId21"/>
    <p:sldId id="298" r:id="rId22"/>
    <p:sldId id="299" r:id="rId23"/>
    <p:sldId id="300" r:id="rId24"/>
    <p:sldId id="295" r:id="rId25"/>
    <p:sldId id="272" r:id="rId26"/>
    <p:sldId id="282" r:id="rId27"/>
    <p:sldId id="269" r:id="rId28"/>
    <p:sldId id="285" r:id="rId29"/>
  </p:sldIdLst>
  <p:sldSz cx="9144000" cy="6858000" type="screen4x3"/>
  <p:notesSz cx="6808788" cy="99409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6" d="100"/>
          <a:sy n="116" d="100"/>
        </p:scale>
        <p:origin x="21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8FD05AC9-F418-4DD0-8629-2A9CEA820BE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05AC9-F418-4DD0-8629-2A9CEA820BE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D05AC9-F418-4DD0-8629-2A9CEA820BE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1A7EFE3-CCC5-4C17-9E20-2BFBB1A59DCF}" type="datetimeFigureOut">
              <a:rPr lang="ru-RU" smtClean="0"/>
              <a:pPr/>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8FD05AC9-F418-4DD0-8629-2A9CEA820BE1}"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A7EFE3-CCC5-4C17-9E20-2BFBB1A59DCF}" type="datetimeFigureOut">
              <a:rPr lang="ru-RU" smtClean="0"/>
              <a:pPr/>
              <a:t>01.06.2020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D05AC9-F418-4DD0-8629-2A9CEA820BE1}"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928670"/>
            <a:ext cx="7643866" cy="2428892"/>
          </a:xfrm>
        </p:spPr>
        <p:txBody>
          <a:bodyPr>
            <a:normAutofit/>
          </a:bodyPr>
          <a:lstStyle/>
          <a:p>
            <a:pPr algn="ctr"/>
            <a:r>
              <a:rPr lang="ru-RU" sz="3600" b="1" dirty="0" smtClean="0">
                <a:latin typeface="Times New Roman" pitchFamily="18" charset="0"/>
                <a:cs typeface="Times New Roman" pitchFamily="18" charset="0"/>
              </a:rPr>
              <a:t>О соблюдении антикоррупционного законодательства при осуществлении образовательной деятельности</a:t>
            </a:r>
            <a:endParaRPr lang="ru-RU" sz="36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3400" y="3500438"/>
            <a:ext cx="7896252" cy="1480698"/>
          </a:xfrm>
        </p:spPr>
        <p:txBody>
          <a:bodyPr>
            <a:noAutofit/>
          </a:bodyPr>
          <a:lstStyle/>
          <a:p>
            <a:pPr algn="ctr"/>
            <a:r>
              <a:rPr lang="ru-RU" sz="3600" dirty="0" smtClean="0">
                <a:solidFill>
                  <a:schemeClr val="tx1"/>
                </a:solidFill>
                <a:latin typeface="Times New Roman" pitchFamily="18" charset="0"/>
                <a:cs typeface="Times New Roman" pitchFamily="18" charset="0"/>
              </a:rPr>
              <a:t>Об установлении наказания за коррупционные преступления</a:t>
            </a:r>
            <a:endParaRPr lang="ru-RU"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58204" cy="867524"/>
          </a:xfrm>
        </p:spPr>
        <p:txBody>
          <a:bodyPr anchor="t">
            <a:normAutofit fontScale="90000"/>
          </a:bodyPr>
          <a:lstStyle/>
          <a:p>
            <a:pPr algn="ctr"/>
            <a:r>
              <a:rPr lang="ru-RU" sz="4000" b="1" dirty="0" smtClean="0">
                <a:latin typeface="Times New Roman" pitchFamily="18" charset="0"/>
                <a:cs typeface="Times New Roman" pitchFamily="18" charset="0"/>
              </a:rPr>
              <a:t>Ответственность за взяточничество</a:t>
            </a:r>
            <a:endParaRPr lang="ru-RU" sz="4000" b="1" dirty="0">
              <a:latin typeface="Times New Roman" pitchFamily="18" charset="0"/>
              <a:cs typeface="Times New Roman" pitchFamily="18" charset="0"/>
            </a:endParaRPr>
          </a:p>
        </p:txBody>
      </p:sp>
      <p:sp>
        <p:nvSpPr>
          <p:cNvPr id="3" name="Содержимое 2"/>
          <p:cNvSpPr>
            <a:spLocks noGrp="1"/>
          </p:cNvSpPr>
          <p:nvPr>
            <p:ph idx="1"/>
          </p:nvPr>
        </p:nvSpPr>
        <p:spPr>
          <a:xfrm>
            <a:off x="489690" y="1714488"/>
            <a:ext cx="8186766" cy="4610112"/>
          </a:xfrm>
        </p:spPr>
        <p:txBody>
          <a:bodyPr>
            <a:normAutofit lnSpcReduction="10000"/>
          </a:bodyPr>
          <a:lstStyle/>
          <a:p>
            <a:pPr algn="ctr"/>
            <a:r>
              <a:rPr lang="ru-RU" sz="2800" dirty="0" smtClean="0">
                <a:latin typeface="Times New Roman" pitchFamily="18" charset="0"/>
                <a:cs typeface="Times New Roman" pitchFamily="18" charset="0"/>
              </a:rPr>
              <a:t>Ответственность за получение, дачу взятки, посредничество во взяточничестве наступает </a:t>
            </a:r>
            <a:r>
              <a:rPr lang="ru-RU" sz="2800" b="1" dirty="0" smtClean="0">
                <a:latin typeface="Times New Roman" pitchFamily="18" charset="0"/>
                <a:cs typeface="Times New Roman" pitchFamily="18" charset="0"/>
              </a:rPr>
              <a:t>независимо от времени получения должностным лицом взятки - </a:t>
            </a:r>
            <a:r>
              <a:rPr lang="ru-RU" sz="2800" dirty="0" smtClean="0">
                <a:latin typeface="Times New Roman" pitchFamily="18" charset="0"/>
                <a:cs typeface="Times New Roman" pitchFamily="18" charset="0"/>
              </a:rPr>
              <a:t>до или после совершения им действий (бездействия) по службе в пользу взяткодателя</a:t>
            </a:r>
            <a:r>
              <a:rPr lang="ru-RU" sz="2800" b="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или представляемых им лиц, а также </a:t>
            </a:r>
          </a:p>
          <a:p>
            <a:pPr algn="ctr"/>
            <a:r>
              <a:rPr lang="ru-RU" sz="2800" b="1" dirty="0" smtClean="0">
                <a:solidFill>
                  <a:srgbClr val="FF0000"/>
                </a:solidFill>
                <a:latin typeface="Times New Roman" pitchFamily="18" charset="0"/>
                <a:cs typeface="Times New Roman" pitchFamily="18" charset="0"/>
              </a:rPr>
              <a:t>независимо от того, были ли указанные действия (бездействие) заранее обусловлены взяткой или договоренностью с должностным лицом о передаче за их совершение взятки</a:t>
            </a:r>
          </a:p>
          <a:p>
            <a:pPr algn="ctr"/>
            <a:endParaRPr lang="ru-RU" sz="2800" b="1"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7920880" cy="5078313"/>
          </a:xfrm>
          <a:prstGeom prst="rect">
            <a:avLst/>
          </a:prstGeom>
        </p:spPr>
        <p:txBody>
          <a:bodyPr wrap="square">
            <a:spAutoFit/>
          </a:bodyPr>
          <a:lstStyle/>
          <a:p>
            <a:pPr algn="ctr"/>
            <a:endParaRPr lang="ru-RU" sz="5400" b="1" dirty="0" smtClean="0">
              <a:solidFill>
                <a:srgbClr val="FF0000"/>
              </a:solidFill>
              <a:latin typeface="Times New Roman" pitchFamily="18" charset="0"/>
              <a:cs typeface="Times New Roman" pitchFamily="18" charset="0"/>
            </a:endParaRPr>
          </a:p>
          <a:p>
            <a:pPr algn="ctr"/>
            <a:r>
              <a:rPr lang="ru-RU" sz="5400" b="1" dirty="0" smtClean="0">
                <a:solidFill>
                  <a:srgbClr val="FF0000"/>
                </a:solidFill>
                <a:latin typeface="Times New Roman" pitchFamily="18" charset="0"/>
                <a:cs typeface="Times New Roman" pitchFamily="18" charset="0"/>
              </a:rPr>
              <a:t>Наказания за наиболее распространенные преступления коррупционной направленности</a:t>
            </a:r>
            <a:endParaRPr lang="ru-RU"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6" y="188640"/>
          <a:ext cx="8424936" cy="6331717"/>
        </p:xfrm>
        <a:graphic>
          <a:graphicData uri="http://schemas.openxmlformats.org/drawingml/2006/table">
            <a:tbl>
              <a:tblPr/>
              <a:tblGrid>
                <a:gridCol w="4212468"/>
                <a:gridCol w="4212468"/>
              </a:tblGrid>
              <a:tr h="2240956">
                <a:tc>
                  <a:txBody>
                    <a:bodyPr/>
                    <a:lstStyle/>
                    <a:p>
                      <a:pPr indent="342900" algn="just">
                        <a:lnSpc>
                          <a:spcPct val="100000"/>
                        </a:lnSpc>
                        <a:spcAft>
                          <a:spcPts val="0"/>
                        </a:spcAft>
                      </a:pPr>
                      <a:endParaRPr lang="ru-RU" sz="1200" dirty="0">
                        <a:solidFill>
                          <a:schemeClr val="tx1"/>
                        </a:solidFill>
                        <a:latin typeface="Times New Roman" pitchFamily="18" charset="0"/>
                        <a:ea typeface="Calibri"/>
                        <a:cs typeface="Times New Roman" pitchFamily="18" charset="0"/>
                      </a:endParaRPr>
                    </a:p>
                    <a:p>
                      <a:pPr indent="342900" algn="just">
                        <a:lnSpc>
                          <a:spcPct val="100000"/>
                        </a:lnSpc>
                        <a:spcAft>
                          <a:spcPts val="0"/>
                        </a:spcAft>
                      </a:pPr>
                      <a:r>
                        <a:rPr lang="ru-RU" sz="1200" dirty="0">
                          <a:solidFill>
                            <a:schemeClr val="tx1"/>
                          </a:solidFill>
                          <a:latin typeface="Times New Roman" pitchFamily="18" charset="0"/>
                          <a:ea typeface="Calibri"/>
                          <a:cs typeface="Times New Roman" pitchFamily="18" charset="0"/>
                        </a:rPr>
                        <a:t>Должностные лица государственных органов, органов местного самоуправления</a:t>
                      </a:r>
                      <a:r>
                        <a:rPr lang="ru-RU" sz="1200" b="1" dirty="0">
                          <a:solidFill>
                            <a:schemeClr val="tx1"/>
                          </a:solidFill>
                          <a:latin typeface="Times New Roman" pitchFamily="18" charset="0"/>
                          <a:ea typeface="Calibri"/>
                          <a:cs typeface="Times New Roman" pitchFamily="18" charset="0"/>
                        </a:rPr>
                        <a:t>, государственных и муниципальных учреждений</a:t>
                      </a:r>
                      <a:r>
                        <a:rPr lang="ru-RU" sz="1200" dirty="0">
                          <a:solidFill>
                            <a:schemeClr val="tx1"/>
                          </a:solidFill>
                          <a:latin typeface="Times New Roman" pitchFamily="18" charset="0"/>
                          <a:ea typeface="Calibri"/>
                          <a:cs typeface="Times New Roman" pitchFamily="18" charset="0"/>
                        </a:rPr>
                        <a:t>, государственных корпораций, государственных компаний, государственных и муниципальных унитарных предприятий, акционерных обществ, контрольный пакет акций которых принадлежит РФ, субъектам РФ или муниципальным образованиям, а также в Вооруженных Силах РФ, других войсках и воинских формированиях РФ</a:t>
                      </a:r>
                    </a:p>
                    <a:p>
                      <a:pPr indent="342900" algn="ctr">
                        <a:lnSpc>
                          <a:spcPct val="100000"/>
                        </a:lnSpc>
                        <a:spcAft>
                          <a:spcPts val="0"/>
                        </a:spcAft>
                      </a:pPr>
                      <a:r>
                        <a:rPr lang="ru-RU" sz="1200" b="1" dirty="0">
                          <a:solidFill>
                            <a:schemeClr val="tx1"/>
                          </a:solidFill>
                          <a:latin typeface="Times New Roman" pitchFamily="18" charset="0"/>
                          <a:ea typeface="Calibri"/>
                          <a:cs typeface="Times New Roman" pitchFamily="18" charset="0"/>
                        </a:rPr>
                        <a:t>несут ответственность за:</a:t>
                      </a:r>
                      <a:endParaRPr lang="ru-RU" sz="1200" dirty="0">
                        <a:solidFill>
                          <a:schemeClr val="tx1"/>
                        </a:solidFill>
                        <a:latin typeface="Times New Roman" pitchFamily="18" charset="0"/>
                        <a:ea typeface="Calibri"/>
                        <a:cs typeface="Times New Roman" pitchFamily="18" charset="0"/>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endParaRPr lang="ru-RU" sz="1200" dirty="0">
                        <a:solidFill>
                          <a:schemeClr val="tx1"/>
                        </a:solidFill>
                        <a:latin typeface="Times New Roman" pitchFamily="18" charset="0"/>
                        <a:ea typeface="Calibri"/>
                        <a:cs typeface="Times New Roman" pitchFamily="18" charset="0"/>
                      </a:endParaRPr>
                    </a:p>
                    <a:p>
                      <a:pPr indent="342900" algn="just">
                        <a:lnSpc>
                          <a:spcPct val="100000"/>
                        </a:lnSpc>
                        <a:spcAft>
                          <a:spcPts val="0"/>
                        </a:spcAft>
                      </a:pPr>
                      <a:r>
                        <a:rPr lang="ru-RU" sz="1200" dirty="0">
                          <a:solidFill>
                            <a:schemeClr val="tx1"/>
                          </a:solidFill>
                          <a:latin typeface="Times New Roman" pitchFamily="18" charset="0"/>
                          <a:ea typeface="Calibri"/>
                          <a:cs typeface="Times New Roman" pitchFamily="18" charset="0"/>
                        </a:rPr>
                        <a:t>Должностные лица </a:t>
                      </a:r>
                      <a:r>
                        <a:rPr lang="ru-RU" sz="1200" b="1" dirty="0">
                          <a:solidFill>
                            <a:schemeClr val="tx1"/>
                          </a:solidFill>
                          <a:latin typeface="Times New Roman" pitchFamily="18" charset="0"/>
                          <a:ea typeface="Calibri"/>
                          <a:cs typeface="Times New Roman" pitchFamily="18" charset="0"/>
                        </a:rPr>
                        <a:t>коммерческих</a:t>
                      </a:r>
                      <a:r>
                        <a:rPr lang="ru-RU" sz="1200" dirty="0">
                          <a:solidFill>
                            <a:schemeClr val="tx1"/>
                          </a:solidFill>
                          <a:latin typeface="Times New Roman" pitchFamily="18" charset="0"/>
                          <a:ea typeface="Calibri"/>
                          <a:cs typeface="Times New Roman" pitchFamily="18" charset="0"/>
                        </a:rPr>
                        <a:t> или иных организаций</a:t>
                      </a:r>
                    </a:p>
                    <a:p>
                      <a:pPr indent="342900" algn="just">
                        <a:lnSpc>
                          <a:spcPct val="100000"/>
                        </a:lnSpc>
                        <a:spcAft>
                          <a:spcPts val="0"/>
                        </a:spcAft>
                      </a:pPr>
                      <a:r>
                        <a:rPr lang="ru-RU" sz="1200" dirty="0">
                          <a:solidFill>
                            <a:schemeClr val="tx1"/>
                          </a:solidFill>
                          <a:latin typeface="Times New Roman" pitchFamily="18" charset="0"/>
                          <a:ea typeface="Calibri"/>
                          <a:cs typeface="Times New Roman" pitchFamily="18" charset="0"/>
                        </a:rPr>
                        <a:t> </a:t>
                      </a: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endParaRPr lang="ru-RU" sz="1200" b="1" dirty="0" smtClean="0">
                        <a:solidFill>
                          <a:schemeClr val="tx1"/>
                        </a:solidFill>
                        <a:latin typeface="Times New Roman" pitchFamily="18" charset="0"/>
                        <a:ea typeface="Calibri"/>
                        <a:cs typeface="Times New Roman" pitchFamily="18" charset="0"/>
                      </a:endParaRPr>
                    </a:p>
                    <a:p>
                      <a:pPr indent="342900" algn="ctr">
                        <a:lnSpc>
                          <a:spcPct val="100000"/>
                        </a:lnSpc>
                        <a:spcAft>
                          <a:spcPts val="0"/>
                        </a:spcAft>
                      </a:pPr>
                      <a:r>
                        <a:rPr lang="ru-RU" sz="1200" b="1" dirty="0" smtClean="0">
                          <a:solidFill>
                            <a:schemeClr val="tx1"/>
                          </a:solidFill>
                          <a:latin typeface="Times New Roman" pitchFamily="18" charset="0"/>
                          <a:ea typeface="Calibri"/>
                          <a:cs typeface="Times New Roman" pitchFamily="18" charset="0"/>
                        </a:rPr>
                        <a:t>несут </a:t>
                      </a:r>
                      <a:r>
                        <a:rPr lang="ru-RU" sz="1200" b="1" dirty="0">
                          <a:solidFill>
                            <a:schemeClr val="tx1"/>
                          </a:solidFill>
                          <a:latin typeface="Times New Roman" pitchFamily="18" charset="0"/>
                          <a:ea typeface="Calibri"/>
                          <a:cs typeface="Times New Roman" pitchFamily="18" charset="0"/>
                        </a:rPr>
                        <a:t>ответственность за:</a:t>
                      </a:r>
                      <a:endParaRPr lang="ru-RU" sz="1200" dirty="0">
                        <a:solidFill>
                          <a:schemeClr val="tx1"/>
                        </a:solidFill>
                        <a:latin typeface="Times New Roman" pitchFamily="18" charset="0"/>
                        <a:ea typeface="Calibri"/>
                        <a:cs typeface="Times New Roman" pitchFamily="18" charset="0"/>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515">
                <a:tc>
                  <a:txBody>
                    <a:bodyPr/>
                    <a:lstStyle/>
                    <a:p>
                      <a:pPr marL="342900" lvl="0" indent="-342900" algn="just">
                        <a:lnSpc>
                          <a:spcPct val="100000"/>
                        </a:lnSpc>
                        <a:spcAft>
                          <a:spcPts val="0"/>
                        </a:spcAft>
                        <a:buFont typeface="+mj-lt"/>
                        <a:buAutoNum type="arabicParenR"/>
                      </a:pPr>
                      <a:r>
                        <a:rPr lang="ru-RU" sz="1200" dirty="0">
                          <a:solidFill>
                            <a:schemeClr val="tx1"/>
                          </a:solidFill>
                          <a:latin typeface="Times New Roman" pitchFamily="18" charset="0"/>
                          <a:ea typeface="Times New Roman"/>
                          <a:cs typeface="Times New Roman" pitchFamily="18" charset="0"/>
                        </a:rPr>
                        <a:t>получение взятки — ст. 290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rowSpan="2">
                  <a:txBody>
                    <a:bodyPr/>
                    <a:lstStyle/>
                    <a:p>
                      <a:pPr marL="342900" lvl="0" indent="-342900">
                        <a:lnSpc>
                          <a:spcPct val="100000"/>
                        </a:lnSpc>
                        <a:spcAft>
                          <a:spcPts val="0"/>
                        </a:spcAft>
                        <a:buFont typeface="+mj-lt"/>
                        <a:buAutoNum type="arabicParenR"/>
                      </a:pPr>
                      <a:r>
                        <a:rPr lang="ru-RU" sz="1200" dirty="0">
                          <a:solidFill>
                            <a:schemeClr val="tx1"/>
                          </a:solidFill>
                          <a:latin typeface="Times New Roman" pitchFamily="18" charset="0"/>
                          <a:ea typeface="Calibri"/>
                          <a:cs typeface="Times New Roman" pitchFamily="18" charset="0"/>
                        </a:rPr>
                        <a:t>коммерческий подкуп  – ст. 204 УК РФ</a:t>
                      </a:r>
                    </a:p>
                    <a:p>
                      <a:pPr>
                        <a:lnSpc>
                          <a:spcPct val="100000"/>
                        </a:lnSpc>
                        <a:spcAft>
                          <a:spcPts val="0"/>
                        </a:spcAft>
                      </a:pPr>
                      <a:r>
                        <a:rPr lang="ru-RU" sz="1200" i="1" dirty="0">
                          <a:solidFill>
                            <a:schemeClr val="tx1"/>
                          </a:solidFill>
                          <a:latin typeface="Times New Roman" pitchFamily="18" charset="0"/>
                          <a:ea typeface="Calibri"/>
                          <a:cs typeface="Times New Roman" pitchFamily="18" charset="0"/>
                        </a:rPr>
                        <a:t>         (незаконная передача и получение)</a:t>
                      </a:r>
                      <a:endParaRPr lang="ru-RU" sz="1200" dirty="0">
                        <a:solidFill>
                          <a:schemeClr val="tx1"/>
                        </a:solidFill>
                        <a:latin typeface="Times New Roman" pitchFamily="18" charset="0"/>
                        <a:ea typeface="Calibri"/>
                        <a:cs typeface="Times New Roman" pitchFamily="18" charset="0"/>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227488">
                <a:tc>
                  <a:txBody>
                    <a:bodyPr/>
                    <a:lstStyle/>
                    <a:p>
                      <a:pPr marL="342900" lvl="0" indent="-342900" algn="just">
                        <a:lnSpc>
                          <a:spcPct val="100000"/>
                        </a:lnSpc>
                        <a:spcAft>
                          <a:spcPts val="0"/>
                        </a:spcAft>
                        <a:buFont typeface="+mj-lt"/>
                        <a:buAutoNum type="arabicParenR"/>
                      </a:pPr>
                      <a:r>
                        <a:rPr lang="ru-RU" sz="1200" dirty="0">
                          <a:solidFill>
                            <a:schemeClr val="tx1"/>
                          </a:solidFill>
                          <a:latin typeface="Times New Roman" pitchFamily="18" charset="0"/>
                          <a:ea typeface="Times New Roman"/>
                          <a:cs typeface="Times New Roman" pitchFamily="18" charset="0"/>
                        </a:rPr>
                        <a:t>дача взятки – ст. 291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lang="ru-RU"/>
                    </a:p>
                  </a:txBody>
                  <a:tcPr/>
                </a:tc>
              </a:tr>
              <a:tr h="405942">
                <a:tc>
                  <a:txBody>
                    <a:bodyPr/>
                    <a:lstStyle/>
                    <a:p>
                      <a:pPr marL="342900" lvl="0" indent="-342900" algn="just">
                        <a:lnSpc>
                          <a:spcPct val="100000"/>
                        </a:lnSpc>
                        <a:spcAft>
                          <a:spcPts val="0"/>
                        </a:spcAft>
                        <a:buFont typeface="+mj-lt"/>
                        <a:buAutoNum type="arabicParenR"/>
                      </a:pPr>
                      <a:r>
                        <a:rPr lang="ru-RU" sz="1200" dirty="0">
                          <a:solidFill>
                            <a:schemeClr val="tx1"/>
                          </a:solidFill>
                          <a:latin typeface="Times New Roman" pitchFamily="18" charset="0"/>
                          <a:ea typeface="Times New Roman"/>
                          <a:cs typeface="Times New Roman" pitchFamily="18" charset="0"/>
                        </a:rPr>
                        <a:t>посредничество во взяточничестве – ст. 291.1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nSpc>
                          <a:spcPct val="100000"/>
                        </a:lnSpc>
                        <a:spcAft>
                          <a:spcPts val="0"/>
                        </a:spcAft>
                      </a:pPr>
                      <a:r>
                        <a:rPr lang="ru-RU" sz="1200" dirty="0">
                          <a:solidFill>
                            <a:schemeClr val="tx1"/>
                          </a:solidFill>
                          <a:latin typeface="Times New Roman" pitchFamily="18" charset="0"/>
                          <a:ea typeface="Calibri"/>
                          <a:cs typeface="Times New Roman" pitchFamily="18" charset="0"/>
                        </a:rPr>
                        <a:t>2)   посредничество в коммерческом подкупе – ст. 204.1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202971">
                <a:tc>
                  <a:txBody>
                    <a:bodyPr/>
                    <a:lstStyle/>
                    <a:p>
                      <a:pPr marL="342900" lvl="0" indent="-342900" algn="just">
                        <a:lnSpc>
                          <a:spcPct val="100000"/>
                        </a:lnSpc>
                        <a:spcAft>
                          <a:spcPts val="0"/>
                        </a:spcAft>
                        <a:buFont typeface="+mj-lt"/>
                        <a:buAutoNum type="arabicParenR"/>
                      </a:pPr>
                      <a:r>
                        <a:rPr lang="ru-RU" sz="1200" dirty="0">
                          <a:solidFill>
                            <a:schemeClr val="tx1"/>
                          </a:solidFill>
                          <a:latin typeface="Times New Roman" pitchFamily="18" charset="0"/>
                          <a:ea typeface="Times New Roman"/>
                          <a:cs typeface="Times New Roman" pitchFamily="18" charset="0"/>
                        </a:rPr>
                        <a:t>мелкое взяточничество – ст. 291.2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nSpc>
                          <a:spcPct val="100000"/>
                        </a:lnSpc>
                        <a:spcAft>
                          <a:spcPts val="0"/>
                        </a:spcAft>
                      </a:pPr>
                      <a:r>
                        <a:rPr lang="ru-RU" sz="1200" dirty="0">
                          <a:solidFill>
                            <a:schemeClr val="tx1"/>
                          </a:solidFill>
                          <a:latin typeface="Times New Roman" pitchFamily="18" charset="0"/>
                          <a:ea typeface="Calibri"/>
                          <a:cs typeface="Times New Roman" pitchFamily="18" charset="0"/>
                        </a:rPr>
                        <a:t>3)    мелкий коммерческий подкуп – ст. 204.2 УК РФ</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3061845">
                <a:tc>
                  <a:txBody>
                    <a:bodyPr/>
                    <a:lstStyle/>
                    <a:p>
                      <a:pPr indent="342900" algn="just">
                        <a:lnSpc>
                          <a:spcPct val="100000"/>
                        </a:lnSpc>
                        <a:spcAft>
                          <a:spcPts val="0"/>
                        </a:spcAft>
                      </a:pPr>
                      <a:r>
                        <a:rPr lang="ru-RU" sz="1200" b="1" dirty="0">
                          <a:solidFill>
                            <a:schemeClr val="tx1"/>
                          </a:solidFill>
                          <a:latin typeface="Times New Roman" pitchFamily="18" charset="0"/>
                          <a:ea typeface="Calibri"/>
                          <a:cs typeface="Times New Roman" pitchFamily="18" charset="0"/>
                        </a:rPr>
                        <a:t>Должностные лица</a:t>
                      </a:r>
                      <a:r>
                        <a:rPr lang="ru-RU" sz="1200" dirty="0">
                          <a:solidFill>
                            <a:schemeClr val="tx1"/>
                          </a:solidFill>
                          <a:latin typeface="Times New Roman" pitchFamily="18" charset="0"/>
                          <a:ea typeface="Calibri"/>
                          <a:cs typeface="Times New Roman" pitchFamily="18" charset="0"/>
                        </a:rPr>
                        <a:t> - </a:t>
                      </a:r>
                      <a:r>
                        <a:rPr lang="ru-RU" sz="1200" dirty="0" err="1" smtClean="0">
                          <a:solidFill>
                            <a:schemeClr val="tx1"/>
                          </a:solidFill>
                          <a:latin typeface="Times New Roman" pitchFamily="18" charset="0"/>
                          <a:ea typeface="Calibri"/>
                          <a:cs typeface="Times New Roman" pitchFamily="18" charset="0"/>
                        </a:rPr>
                        <a:t>лица</a:t>
                      </a:r>
                      <a:r>
                        <a:rPr lang="ru-RU" sz="1200" dirty="0">
                          <a:solidFill>
                            <a:schemeClr val="tx1"/>
                          </a:solidFill>
                          <a:latin typeface="Times New Roman" pitchFamily="18" charset="0"/>
                          <a:ea typeface="Calibri"/>
                          <a:cs typeface="Times New Roman" pitchFamily="18" charset="0"/>
                        </a:rPr>
                        <a:t>, постоянно, временно или по </a:t>
                      </a:r>
                      <a:r>
                        <a:rPr lang="ru-RU" sz="1200" u="sng" strike="noStrike" dirty="0">
                          <a:solidFill>
                            <a:schemeClr val="tx1"/>
                          </a:solidFill>
                          <a:latin typeface="Times New Roman" pitchFamily="18" charset="0"/>
                          <a:ea typeface="Calibri"/>
                          <a:cs typeface="Times New Roman" pitchFamily="18" charset="0"/>
                        </a:rPr>
                        <a:t>с</a:t>
                      </a:r>
                      <a:r>
                        <a:rPr lang="ru-RU" sz="1200" u="none" strike="noStrike" dirty="0">
                          <a:solidFill>
                            <a:schemeClr val="tx1"/>
                          </a:solidFill>
                          <a:latin typeface="Times New Roman" pitchFamily="18" charset="0"/>
                          <a:ea typeface="Calibri"/>
                          <a:cs typeface="Times New Roman" pitchFamily="18" charset="0"/>
                        </a:rPr>
                        <a:t>пециальному полномочию</a:t>
                      </a:r>
                      <a:r>
                        <a:rPr lang="ru-RU" sz="1200" u="none" dirty="0">
                          <a:solidFill>
                            <a:schemeClr val="tx1"/>
                          </a:solidFill>
                          <a:latin typeface="Times New Roman" pitchFamily="18" charset="0"/>
                          <a:ea typeface="Calibri"/>
                          <a:cs typeface="Times New Roman" pitchFamily="18" charset="0"/>
                        </a:rPr>
                        <a:t> осуществляющие функции </a:t>
                      </a:r>
                      <a:r>
                        <a:rPr lang="ru-RU" sz="1200" u="none" strike="noStrike" dirty="0">
                          <a:solidFill>
                            <a:schemeClr val="tx1"/>
                          </a:solidFill>
                          <a:latin typeface="Times New Roman" pitchFamily="18" charset="0"/>
                          <a:ea typeface="Calibri"/>
                          <a:cs typeface="Times New Roman" pitchFamily="18" charset="0"/>
                        </a:rPr>
                        <a:t>представителя власти</a:t>
                      </a:r>
                      <a:r>
                        <a:rPr lang="ru-RU" sz="1200" u="none" dirty="0">
                          <a:solidFill>
                            <a:schemeClr val="tx1"/>
                          </a:solidFill>
                          <a:latin typeface="Times New Roman" pitchFamily="18" charset="0"/>
                          <a:ea typeface="Calibri"/>
                          <a:cs typeface="Times New Roman" pitchFamily="18" charset="0"/>
                        </a:rPr>
                        <a:t> либо выполняющие </a:t>
                      </a:r>
                      <a:r>
                        <a:rPr lang="ru-RU" sz="1200" u="none" strike="noStrike" dirty="0" smtClean="0">
                          <a:solidFill>
                            <a:schemeClr val="tx1"/>
                          </a:solidFill>
                          <a:latin typeface="Times New Roman" pitchFamily="18" charset="0"/>
                          <a:ea typeface="Calibri"/>
                          <a:cs typeface="Times New Roman" pitchFamily="18" charset="0"/>
                        </a:rPr>
                        <a:t>организационно-распорядительные,</a:t>
                      </a:r>
                      <a:r>
                        <a:rPr lang="ru-RU" sz="1200" u="none" dirty="0" smtClean="0">
                          <a:solidFill>
                            <a:schemeClr val="tx1"/>
                          </a:solidFill>
                          <a:latin typeface="Times New Roman" pitchFamily="18" charset="0"/>
                          <a:ea typeface="Calibri"/>
                          <a:cs typeface="Times New Roman" pitchFamily="18" charset="0"/>
                        </a:rPr>
                        <a:t> административно-хозяйственные </a:t>
                      </a:r>
                      <a:r>
                        <a:rPr lang="ru-RU" sz="1200" dirty="0" smtClean="0">
                          <a:solidFill>
                            <a:schemeClr val="tx1"/>
                          </a:solidFill>
                          <a:latin typeface="Times New Roman" pitchFamily="18" charset="0"/>
                          <a:ea typeface="Calibri"/>
                          <a:cs typeface="Times New Roman" pitchFamily="18" charset="0"/>
                        </a:rPr>
                        <a:t>функции </a:t>
                      </a:r>
                      <a:r>
                        <a:rPr lang="ru-RU" sz="1200" dirty="0">
                          <a:solidFill>
                            <a:schemeClr val="tx1"/>
                          </a:solidFill>
                          <a:latin typeface="Times New Roman" pitchFamily="18" charset="0"/>
                          <a:ea typeface="Calibri"/>
                          <a:cs typeface="Times New Roman" pitchFamily="18" charset="0"/>
                        </a:rPr>
                        <a:t>в государственных органах, органах местного самоуправления, государственных и муниципальных учреждениях, государственных корпорациях, государственных компаниях, государственных и муниципальных унитарных предприятиях, акционерных обществах, контрольный пакет акций которых принадлежит Российской Федерации, субъектам Российской Федерации или муниципальным образованиям, а также в Вооруженных Силах Российской Федерации, других войсках и воинских формированиях Российской Федерации.</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b="1" dirty="0">
                          <a:solidFill>
                            <a:schemeClr val="tx1"/>
                          </a:solidFill>
                          <a:latin typeface="Times New Roman" pitchFamily="18" charset="0"/>
                          <a:ea typeface="Calibri"/>
                          <a:cs typeface="Times New Roman" pitchFamily="18" charset="0"/>
                        </a:rPr>
                        <a:t>Лица, выполняющие управленческие функции в коммерческой или иной организации</a:t>
                      </a:r>
                      <a:r>
                        <a:rPr lang="ru-RU" sz="1200" dirty="0">
                          <a:solidFill>
                            <a:schemeClr val="tx1"/>
                          </a:solidFill>
                          <a:latin typeface="Times New Roman" pitchFamily="18" charset="0"/>
                          <a:ea typeface="Calibri"/>
                          <a:cs typeface="Times New Roman" pitchFamily="18" charset="0"/>
                        </a:rPr>
                        <a:t> - лица, выполняющие функции единоличного исполнительного органа, члена совета директоров или иного коллегиального исполнительного органа, а также лица, постоянно, временно или по специальному полномочию выполняющие организационно-распорядительные или административно-хозяйственные функции в этих организациях (например, директор, генеральный директор, член правления акционерного общества, председатель производственного или потребительского кооператива, руководитель общественного объединения, религиозной организации).</a:t>
                      </a: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332655"/>
          <a:ext cx="8640960" cy="6192689"/>
        </p:xfrm>
        <a:graphic>
          <a:graphicData uri="http://schemas.openxmlformats.org/drawingml/2006/table">
            <a:tbl>
              <a:tblPr/>
              <a:tblGrid>
                <a:gridCol w="4398982"/>
                <a:gridCol w="4241978"/>
              </a:tblGrid>
              <a:tr h="489083">
                <a:tc>
                  <a:txBody>
                    <a:bodyPr/>
                    <a:lstStyle/>
                    <a:p>
                      <a:pPr indent="342900" algn="ctr">
                        <a:lnSpc>
                          <a:spcPct val="100000"/>
                        </a:lnSpc>
                        <a:spcAft>
                          <a:spcPts val="0"/>
                        </a:spcAft>
                      </a:pPr>
                      <a:r>
                        <a:rPr lang="ru-RU" sz="1200" b="1" dirty="0">
                          <a:latin typeface="Times New Roman"/>
                          <a:ea typeface="Calibri"/>
                          <a:cs typeface="Times New Roman"/>
                        </a:rPr>
                        <a:t>Статья 291. Дача </a:t>
                      </a:r>
                      <a:r>
                        <a:rPr lang="ru-RU" sz="1200" b="1" dirty="0" smtClean="0">
                          <a:latin typeface="Times New Roman"/>
                          <a:ea typeface="Calibri"/>
                          <a:cs typeface="Times New Roman"/>
                        </a:rPr>
                        <a:t>взятки</a:t>
                      </a:r>
                    </a:p>
                    <a:p>
                      <a:pPr indent="342900" algn="ctr">
                        <a:lnSpc>
                          <a:spcPct val="100000"/>
                        </a:lnSpc>
                        <a:spcAft>
                          <a:spcPts val="0"/>
                        </a:spcAft>
                      </a:pP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3606">
                <a:tc>
                  <a:txBody>
                    <a:bodyPr/>
                    <a:lstStyle/>
                    <a:p>
                      <a:pPr indent="342900" algn="just">
                        <a:lnSpc>
                          <a:spcPct val="100000"/>
                        </a:lnSpc>
                        <a:spcAft>
                          <a:spcPts val="0"/>
                        </a:spcAft>
                      </a:pPr>
                      <a:endParaRPr lang="ru-RU" sz="1200" dirty="0">
                        <a:solidFill>
                          <a:srgbClr val="000000"/>
                        </a:solidFill>
                        <a:latin typeface="Times New Roman"/>
                        <a:ea typeface="Calibri"/>
                        <a:cs typeface="Times New Roman"/>
                      </a:endParaRPr>
                    </a:p>
                    <a:p>
                      <a:pPr indent="342900" algn="just">
                        <a:lnSpc>
                          <a:spcPct val="100000"/>
                        </a:lnSpc>
                        <a:spcAft>
                          <a:spcPts val="0"/>
                        </a:spcAft>
                      </a:pPr>
                      <a:r>
                        <a:rPr lang="ru-RU" sz="1200" dirty="0">
                          <a:solidFill>
                            <a:srgbClr val="000000"/>
                          </a:solidFill>
                          <a:latin typeface="Times New Roman"/>
                          <a:ea typeface="Calibri"/>
                          <a:cs typeface="Times New Roman"/>
                        </a:rPr>
                        <a:t>1. Дача взятки </a:t>
                      </a:r>
                      <a:r>
                        <a:rPr lang="ru-RU" sz="1200" u="none" strike="noStrike" dirty="0">
                          <a:solidFill>
                            <a:srgbClr val="000000"/>
                          </a:solidFill>
                          <a:latin typeface="Times New Roman"/>
                          <a:ea typeface="Calibri"/>
                          <a:cs typeface="Times New Roman"/>
                        </a:rPr>
                        <a:t>должностному лицу</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иностранному должностному лицу</a:t>
                      </a:r>
                      <a:r>
                        <a:rPr lang="ru-RU" sz="1200" dirty="0">
                          <a:solidFill>
                            <a:srgbClr val="000000"/>
                          </a:solidFill>
                          <a:latin typeface="Times New Roman"/>
                          <a:ea typeface="Calibri"/>
                          <a:cs typeface="Times New Roman"/>
                        </a:rPr>
                        <a:t> либо </a:t>
                      </a:r>
                      <a:r>
                        <a:rPr lang="ru-RU" sz="1200" u="none" strike="noStrike" dirty="0">
                          <a:solidFill>
                            <a:srgbClr val="000000"/>
                          </a:solidFill>
                          <a:latin typeface="Times New Roman"/>
                          <a:ea typeface="Calibri"/>
                          <a:cs typeface="Times New Roman"/>
                        </a:rPr>
                        <a:t>должностному лицу публичной международной организации</a:t>
                      </a:r>
                      <a:r>
                        <a:rPr lang="ru-RU" sz="1200" dirty="0">
                          <a:solidFill>
                            <a:srgbClr val="000000"/>
                          </a:solidFill>
                          <a:latin typeface="Times New Roman"/>
                          <a:ea typeface="Calibri"/>
                          <a:cs typeface="Times New Roman"/>
                        </a:rPr>
                        <a:t> лично или через </a:t>
                      </a:r>
                      <a:r>
                        <a:rPr lang="ru-RU" sz="1200" u="none" strike="noStrike" dirty="0">
                          <a:solidFill>
                            <a:srgbClr val="000000"/>
                          </a:solidFill>
                          <a:latin typeface="Times New Roman"/>
                          <a:ea typeface="Calibri"/>
                          <a:cs typeface="Times New Roman"/>
                        </a:rPr>
                        <a:t>посредника</a:t>
                      </a:r>
                      <a:r>
                        <a:rPr lang="ru-RU" sz="1200" dirty="0">
                          <a:solidFill>
                            <a:srgbClr val="000000"/>
                          </a:solidFill>
                          <a:latin typeface="Times New Roman"/>
                          <a:ea typeface="Calibri"/>
                          <a:cs typeface="Times New Roman"/>
                        </a:rPr>
                        <a:t> (в том числе когда взятка по указанию должностного лица передается иному физическому или юридическому лицу) -</a:t>
                      </a:r>
                      <a:endParaRPr lang="ru-RU" sz="1200" dirty="0">
                        <a:latin typeface="Calibri"/>
                        <a:ea typeface="Calibri"/>
                        <a:cs typeface="Times New Roman"/>
                      </a:endParaRPr>
                    </a:p>
                    <a:p>
                      <a:pPr indent="342900" algn="just">
                        <a:lnSpc>
                          <a:spcPct val="100000"/>
                        </a:lnSpc>
                        <a:spcBef>
                          <a:spcPts val="1100"/>
                        </a:spcBef>
                        <a:spcAft>
                          <a:spcPts val="0"/>
                        </a:spcAft>
                      </a:pPr>
                      <a:r>
                        <a:rPr lang="ru-RU" sz="1200" b="1" dirty="0">
                          <a:solidFill>
                            <a:srgbClr val="000000"/>
                          </a:solidFill>
                          <a:latin typeface="Times New Roman"/>
                          <a:ea typeface="Calibri"/>
                          <a:cs typeface="Times New Roman"/>
                        </a:rPr>
                        <a:t>наказывается штрафом в размере до пятисот тысяч рублей, или в размере заработной платы или иного дохода осужденного за период до одного года, или в размере от пятикратной до тридцатикратной суммы взятки, либо исправительными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принудительными работами на срок до трех лет, либо лишением свободы на срок до двух лет со штрафом в размере от пятикратной до десятикратной суммы взятки или без такового.</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endParaRPr lang="ru-RU" sz="1200" dirty="0">
                        <a:solidFill>
                          <a:srgbClr val="000000"/>
                        </a:solidFill>
                        <a:latin typeface="Times New Roman"/>
                        <a:ea typeface="Calibri"/>
                        <a:cs typeface="Times New Roman"/>
                      </a:endParaRPr>
                    </a:p>
                    <a:p>
                      <a:pPr indent="342900" algn="just">
                        <a:lnSpc>
                          <a:spcPct val="100000"/>
                        </a:lnSpc>
                        <a:spcAft>
                          <a:spcPts val="0"/>
                        </a:spcAft>
                      </a:pPr>
                      <a:r>
                        <a:rPr lang="ru-RU" sz="1200" dirty="0">
                          <a:solidFill>
                            <a:srgbClr val="000000"/>
                          </a:solidFill>
                          <a:latin typeface="Times New Roman"/>
                          <a:ea typeface="Calibri"/>
                          <a:cs typeface="Times New Roman"/>
                        </a:rPr>
                        <a:t>1. Незаконная передача </a:t>
                      </a:r>
                      <a:r>
                        <a:rPr lang="ru-RU" sz="1200" u="none" strike="noStrike" dirty="0" smtClean="0">
                          <a:solidFill>
                            <a:srgbClr val="000000"/>
                          </a:solidFill>
                          <a:latin typeface="Times New Roman"/>
                          <a:ea typeface="Calibri"/>
                          <a:cs typeface="Times New Roman"/>
                        </a:rPr>
                        <a:t>лицу</a:t>
                      </a:r>
                      <a:r>
                        <a:rPr lang="ru-RU" sz="1200" dirty="0" smtClean="0">
                          <a:solidFill>
                            <a:srgbClr val="000000"/>
                          </a:solidFill>
                          <a:latin typeface="Times New Roman"/>
                          <a:ea typeface="Calibri"/>
                          <a:cs typeface="Times New Roman"/>
                        </a:rPr>
                        <a:t>, </a:t>
                      </a:r>
                      <a:r>
                        <a:rPr lang="ru-RU" sz="1200" dirty="0">
                          <a:solidFill>
                            <a:srgbClr val="000000"/>
                          </a:solidFill>
                          <a:latin typeface="Times New Roman"/>
                          <a:ea typeface="Calibri"/>
                          <a:cs typeface="Times New Roman"/>
                        </a:rPr>
                        <a:t>выполняющему управленческие функции в коммерческой или иной организации, денег, ценных бумаг, иного имущества, а также незаконные оказание ему услуг имущественного характера, предоставление иных имущественных прав (в том числе когда по указанию такого лица имущество передается, или услуги имущественного характера оказываются, или имущественные права предоставляются иному физическому или юридическому лицу) за совершение действий (бездействие) в интересах дающего или иных лиц, если указанные действия (бездействие) входят в служебные полномочия такого лица либо если оно в силу своего служебного положения может способствовать указанным действиям (бездействию),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solidFill>
                            <a:srgbClr val="000000"/>
                          </a:solidFill>
                          <a:latin typeface="Times New Roman"/>
                          <a:ea typeface="Calibri"/>
                          <a:cs typeface="Times New Roman"/>
                        </a:rPr>
                        <a:t>наказываются штрафом в размере до четырехсот тысяч рублей, или в размере заработной платы или иного дохода осужденного за период до шести месяцев, или в размере от пятикратной до двадцатикратной суммы коммерческого подкупа, либо ограничением свободы на срок до двух лет, либо исправительными работами на срок до двух лет, либо лишением свободы на тот же срок со штрафом в размере до пятикратной</a:t>
                      </a:r>
                      <a:r>
                        <a:rPr lang="ru-RU" sz="1200" b="1" dirty="0">
                          <a:latin typeface="Times New Roman"/>
                          <a:ea typeface="Calibri"/>
                          <a:cs typeface="Times New Roman"/>
                        </a:rPr>
                        <a:t> суммы коммерческого подкупа или без такового.</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260648"/>
          <a:ext cx="8784976" cy="6422860"/>
        </p:xfrm>
        <a:graphic>
          <a:graphicData uri="http://schemas.openxmlformats.org/drawingml/2006/table">
            <a:tbl>
              <a:tblPr/>
              <a:tblGrid>
                <a:gridCol w="4472297"/>
                <a:gridCol w="4312679"/>
              </a:tblGrid>
              <a:tr h="425393">
                <a:tc>
                  <a:txBody>
                    <a:bodyPr/>
                    <a:lstStyle/>
                    <a:p>
                      <a:pPr indent="342900" algn="ctr">
                        <a:lnSpc>
                          <a:spcPct val="115000"/>
                        </a:lnSpc>
                        <a:spcAft>
                          <a:spcPts val="0"/>
                        </a:spcAft>
                      </a:pPr>
                      <a:r>
                        <a:rPr lang="ru-RU" sz="1200" b="1" dirty="0">
                          <a:latin typeface="Times New Roman"/>
                          <a:ea typeface="Calibri"/>
                          <a:cs typeface="Times New Roman"/>
                        </a:rPr>
                        <a:t>Статья 291. Дача </a:t>
                      </a:r>
                      <a:r>
                        <a:rPr lang="ru-RU" sz="1200" b="1" dirty="0" smtClean="0">
                          <a:latin typeface="Times New Roman"/>
                          <a:ea typeface="Calibri"/>
                          <a:cs typeface="Times New Roman"/>
                        </a:rPr>
                        <a:t>взятки</a:t>
                      </a:r>
                    </a:p>
                    <a:p>
                      <a:pPr indent="342900" algn="ctr">
                        <a:lnSpc>
                          <a:spcPct val="115000"/>
                        </a:lnSpc>
                        <a:spcAft>
                          <a:spcPts val="0"/>
                        </a:spcAft>
                      </a:pPr>
                      <a:endParaRPr lang="ru-RU" sz="12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15000"/>
                        </a:lnSpc>
                        <a:spcAft>
                          <a:spcPts val="0"/>
                        </a:spcAft>
                      </a:pPr>
                      <a:r>
                        <a:rPr lang="ru-RU" sz="1200" b="1" dirty="0">
                          <a:latin typeface="Times New Roman"/>
                          <a:ea typeface="Calibri"/>
                          <a:cs typeface="Times New Roman"/>
                        </a:rPr>
                        <a:t>Статья 204. Коммерческий подкуп</a:t>
                      </a:r>
                      <a:endParaRPr lang="ru-RU" sz="12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2220">
                <a:tc>
                  <a:txBody>
                    <a:bodyPr/>
                    <a:lstStyle/>
                    <a:p>
                      <a:pPr indent="342265" algn="just">
                        <a:lnSpc>
                          <a:spcPct val="100000"/>
                        </a:lnSpc>
                        <a:spcAft>
                          <a:spcPts val="0"/>
                        </a:spcAft>
                      </a:pPr>
                      <a:r>
                        <a:rPr lang="ru-RU" sz="1100" dirty="0">
                          <a:latin typeface="Times New Roman"/>
                          <a:ea typeface="Calibri"/>
                          <a:cs typeface="Times New Roman"/>
                        </a:rPr>
                        <a:t>2. Дача взятки должностному лицу, иностранному должностному лицу либо должностному лицу публичной международной организации лично или через посредника (в том числе когда взятка по указанию должностного лица передается иному физическому или юридическому лицу) в значительном размере –</a:t>
                      </a:r>
                      <a:endParaRPr lang="ru-RU" sz="1100" dirty="0">
                        <a:latin typeface="Calibri"/>
                        <a:ea typeface="Calibri"/>
                        <a:cs typeface="Times New Roman"/>
                      </a:endParaRPr>
                    </a:p>
                    <a:p>
                      <a:pPr indent="342265" algn="just">
                        <a:lnSpc>
                          <a:spcPct val="100000"/>
                        </a:lnSpc>
                        <a:spcAft>
                          <a:spcPts val="0"/>
                        </a:spcAft>
                      </a:pPr>
                      <a:r>
                        <a:rPr lang="ru-RU" sz="1100" b="1" dirty="0">
                          <a:latin typeface="Times New Roman"/>
                          <a:ea typeface="Calibri"/>
                          <a:cs typeface="Times New Roman"/>
                        </a:rPr>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сорокакратной суммы взятки,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от одного года до трех лет или без такового, либо лишением свободы на срок до пяти лет со штрафом в размере от пятикратной до пятнадцатикратной суммы взятки или без такового.</a:t>
                      </a:r>
                      <a:endParaRPr lang="ru-RU" sz="11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100" dirty="0">
                          <a:solidFill>
                            <a:srgbClr val="000000"/>
                          </a:solidFill>
                          <a:latin typeface="Times New Roman"/>
                          <a:ea typeface="Calibri"/>
                          <a:cs typeface="Times New Roman"/>
                        </a:rPr>
                        <a:t>2. Деяния, предусмотренные </a:t>
                      </a:r>
                      <a:r>
                        <a:rPr lang="ru-RU" sz="1100" u="none" strike="noStrike" dirty="0">
                          <a:solidFill>
                            <a:srgbClr val="000000"/>
                          </a:solidFill>
                          <a:latin typeface="Times New Roman"/>
                          <a:ea typeface="Calibri"/>
                          <a:cs typeface="Times New Roman"/>
                        </a:rPr>
                        <a:t>частью первой</a:t>
                      </a:r>
                      <a:r>
                        <a:rPr lang="ru-RU" sz="1100" dirty="0">
                          <a:solidFill>
                            <a:srgbClr val="000000"/>
                          </a:solidFill>
                          <a:latin typeface="Times New Roman"/>
                          <a:ea typeface="Calibri"/>
                          <a:cs typeface="Times New Roman"/>
                        </a:rPr>
                        <a:t> настоящей статьи, совершенные в значительном размере, -</a:t>
                      </a:r>
                      <a:endParaRPr lang="ru-RU" sz="1100" dirty="0">
                        <a:latin typeface="Calibri"/>
                        <a:ea typeface="Calibri"/>
                        <a:cs typeface="Times New Roman"/>
                      </a:endParaRPr>
                    </a:p>
                    <a:p>
                      <a:pPr indent="342900" algn="just">
                        <a:lnSpc>
                          <a:spcPct val="100000"/>
                        </a:lnSpc>
                        <a:spcBef>
                          <a:spcPts val="800"/>
                        </a:spcBef>
                        <a:spcAft>
                          <a:spcPts val="0"/>
                        </a:spcAft>
                      </a:pPr>
                      <a:r>
                        <a:rPr lang="ru-RU" sz="1100" b="1" dirty="0">
                          <a:solidFill>
                            <a:srgbClr val="000000"/>
                          </a:solidFill>
                          <a:latin typeface="Times New Roman"/>
                          <a:ea typeface="Calibri"/>
                          <a:cs typeface="Times New Roman"/>
                        </a:rPr>
                        <a:t>наказываются штрафом в размере до восьмисот тысяч рублей, или в размере заработной платы или иного дохода осужденного за период до девяти месяцев, или в размере от десятикратной до тридцатикратной суммы коммерческого подкупа с лишением права занимать определенные должности или заниматься определенной деятельностью на срок до двух лет или без такового, либо ограничением свободы на срок от одного года до двух лет с лишением права занимать определенные должности или заниматься определенной деятельностью на срок до трех лет или без такового,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трех лет со штрафом в размере до десятикратной суммы коммерческого подкупа или без такового</a:t>
                      </a:r>
                      <a:r>
                        <a:rPr lang="ru-RU" sz="1100" b="1" dirty="0" smtClean="0">
                          <a:solidFill>
                            <a:srgbClr val="000000"/>
                          </a:solidFill>
                          <a:latin typeface="Times New Roman"/>
                          <a:ea typeface="Calibri"/>
                          <a:cs typeface="Times New Roman"/>
                        </a:rPr>
                        <a:t>.</a:t>
                      </a:r>
                      <a:endParaRPr lang="ru-RU" sz="11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5247">
                <a:tc>
                  <a:txBody>
                    <a:bodyPr/>
                    <a:lstStyle/>
                    <a:p>
                      <a:pPr indent="342265" algn="just">
                        <a:lnSpc>
                          <a:spcPct val="100000"/>
                        </a:lnSpc>
                        <a:spcAft>
                          <a:spcPts val="0"/>
                        </a:spcAft>
                      </a:pPr>
                      <a:r>
                        <a:rPr lang="ru-RU" sz="1100" dirty="0">
                          <a:latin typeface="Times New Roman"/>
                          <a:ea typeface="Calibri"/>
                          <a:cs typeface="Times New Roman"/>
                        </a:rPr>
                        <a:t>3. Дача взятки должностному лицу, иностранному должностному лицу либо должностному лицу публичной международной организации лично или через посредника (в том числе когда взятка по указанию должностного лица передается иному физическому или юридическому лицу) за совершение заведомо незаконных действий (бездействие) -</a:t>
                      </a:r>
                      <a:endParaRPr lang="ru-RU" sz="1100" dirty="0">
                        <a:latin typeface="Calibri"/>
                        <a:ea typeface="Calibri"/>
                        <a:cs typeface="Times New Roman"/>
                      </a:endParaRPr>
                    </a:p>
                    <a:p>
                      <a:pPr indent="342265" algn="just">
                        <a:lnSpc>
                          <a:spcPct val="100000"/>
                        </a:lnSpc>
                        <a:spcAft>
                          <a:spcPts val="0"/>
                        </a:spcAft>
                      </a:pPr>
                      <a:r>
                        <a:rPr lang="ru-RU" sz="1100" b="1" dirty="0">
                          <a:latin typeface="Times New Roman"/>
                          <a:ea typeface="Calibri"/>
                          <a:cs typeface="Times New Roman"/>
                        </a:rPr>
                        <a:t>наказывается штрафом в размере до одного миллиона пятисот тысяч рублей, или в размере заработной платы или иного дохода осужденного за период до двух лет, или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пяти лет или без такового либо лишением свободы на срок до восьми лет со штрафом в размере до тридцатикратной суммы взятки или без такового и с лишением права занимать определенные должности или заниматься определенной деятельностью на срок до пяти лет или без такового.</a:t>
                      </a:r>
                      <a:endParaRPr lang="ru-RU" sz="11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15000"/>
                        </a:lnSpc>
                        <a:spcAft>
                          <a:spcPts val="0"/>
                        </a:spcAft>
                      </a:pPr>
                      <a:endParaRPr lang="ru-RU" sz="1100" dirty="0">
                        <a:latin typeface="Calibri"/>
                        <a:ea typeface="Calibri"/>
                        <a:cs typeface="Times New Roman"/>
                      </a:endParaRPr>
                    </a:p>
                  </a:txBody>
                  <a:tcPr marL="40332" marR="40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
          <a:ext cx="8712968" cy="6669359"/>
        </p:xfrm>
        <a:graphic>
          <a:graphicData uri="http://schemas.openxmlformats.org/drawingml/2006/table">
            <a:tbl>
              <a:tblPr/>
              <a:tblGrid>
                <a:gridCol w="4435641"/>
                <a:gridCol w="4277327"/>
              </a:tblGrid>
              <a:tr h="376874">
                <a:tc>
                  <a:txBody>
                    <a:bodyPr/>
                    <a:lstStyle/>
                    <a:p>
                      <a:pPr indent="342900" algn="ctr">
                        <a:lnSpc>
                          <a:spcPct val="100000"/>
                        </a:lnSpc>
                        <a:spcAft>
                          <a:spcPts val="0"/>
                        </a:spcAft>
                      </a:pPr>
                      <a:r>
                        <a:rPr lang="ru-RU" sz="1200" b="1" dirty="0">
                          <a:latin typeface="Times New Roman"/>
                          <a:ea typeface="Calibri"/>
                          <a:cs typeface="Times New Roman"/>
                        </a:rPr>
                        <a:t>Статья 291. Дача </a:t>
                      </a:r>
                      <a:r>
                        <a:rPr lang="ru-RU" sz="1200" b="1" dirty="0" smtClean="0">
                          <a:latin typeface="Times New Roman"/>
                          <a:ea typeface="Calibri"/>
                          <a:cs typeface="Times New Roman"/>
                        </a:rPr>
                        <a:t>взятки</a:t>
                      </a:r>
                    </a:p>
                    <a:p>
                      <a:pPr indent="342900" algn="ctr">
                        <a:lnSpc>
                          <a:spcPct val="100000"/>
                        </a:lnSpc>
                        <a:spcAft>
                          <a:spcPts val="0"/>
                        </a:spcAft>
                      </a:pPr>
                      <a:endParaRPr lang="ru-RU" sz="12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315">
                <a:tc>
                  <a:txBody>
                    <a:bodyPr/>
                    <a:lstStyle/>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4. Деяния, предусмотренные </a:t>
                      </a:r>
                      <a:r>
                        <a:rPr lang="ru-RU" sz="1100" u="none" strike="noStrike" dirty="0">
                          <a:solidFill>
                            <a:srgbClr val="000000"/>
                          </a:solidFill>
                          <a:latin typeface="Times New Roman"/>
                          <a:ea typeface="Calibri"/>
                          <a:cs typeface="Times New Roman"/>
                        </a:rPr>
                        <a:t>частями </a:t>
                      </a:r>
                      <a:r>
                        <a:rPr lang="ru-RU" sz="1100" u="none" strike="noStrike" dirty="0" smtClean="0">
                          <a:solidFill>
                            <a:srgbClr val="000000"/>
                          </a:solidFill>
                          <a:latin typeface="Times New Roman"/>
                          <a:ea typeface="Calibri"/>
                          <a:cs typeface="Times New Roman"/>
                        </a:rPr>
                        <a:t>первой</a:t>
                      </a:r>
                      <a:r>
                        <a:rPr lang="ru-RU" sz="1100" dirty="0" smtClean="0">
                          <a:solidFill>
                            <a:srgbClr val="000000"/>
                          </a:solidFill>
                          <a:latin typeface="Times New Roman"/>
                          <a:ea typeface="Calibri"/>
                          <a:cs typeface="Times New Roman"/>
                        </a:rPr>
                        <a:t>- </a:t>
                      </a:r>
                      <a:r>
                        <a:rPr lang="ru-RU" sz="1100" u="none" strike="noStrike" dirty="0">
                          <a:solidFill>
                            <a:srgbClr val="000000"/>
                          </a:solidFill>
                          <a:latin typeface="Times New Roman"/>
                          <a:ea typeface="Calibri"/>
                          <a:cs typeface="Times New Roman"/>
                        </a:rPr>
                        <a:t>третьей</a:t>
                      </a:r>
                      <a:r>
                        <a:rPr lang="ru-RU" sz="1100" dirty="0">
                          <a:solidFill>
                            <a:srgbClr val="000000"/>
                          </a:solidFill>
                          <a:latin typeface="Times New Roman"/>
                          <a:ea typeface="Calibri"/>
                          <a:cs typeface="Times New Roman"/>
                        </a:rPr>
                        <a:t> настоящей статьи, если они совершены:</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а) группой лиц по предварительному сговору или организованной группой;</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б) в крупном размере, -</a:t>
                      </a:r>
                      <a:endParaRPr lang="ru-RU" sz="1100" dirty="0">
                        <a:latin typeface="Calibri"/>
                        <a:ea typeface="Calibri"/>
                        <a:cs typeface="Times New Roman"/>
                      </a:endParaRPr>
                    </a:p>
                    <a:p>
                      <a:pPr indent="342265" algn="just">
                        <a:lnSpc>
                          <a:spcPct val="100000"/>
                        </a:lnSpc>
                        <a:spcBef>
                          <a:spcPts val="0"/>
                        </a:spcBef>
                        <a:spcAft>
                          <a:spcPts val="0"/>
                        </a:spcAft>
                      </a:pPr>
                      <a:r>
                        <a:rPr lang="ru-RU" sz="1100" b="1" dirty="0">
                          <a:solidFill>
                            <a:srgbClr val="000000"/>
                          </a:solidFill>
                          <a:latin typeface="Times New Roman"/>
                          <a:ea typeface="Calibri"/>
                          <a:cs typeface="Times New Roman"/>
                        </a:rPr>
                        <a:t>наказываются штрафом в размере от одного миллиона</a:t>
                      </a:r>
                      <a:r>
                        <a:rPr lang="ru-RU" sz="1100" b="1" dirty="0">
                          <a:latin typeface="Times New Roman"/>
                          <a:ea typeface="Calibri"/>
                          <a:cs typeface="Times New Roman"/>
                        </a:rPr>
                        <a:t> до трех миллионов рублей, или в размере заработной платы или иного дохода осужденного за период от одного года до трех лет, или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семи лет или без такового либо лишением свободы на срок от семи до двенадцати лет со штрафом в размере до шестидесятикратной суммы взятки или без такового и с лишением права занимать определенные должности или заниматься определенной деятельностью на срок до семи лет или без такового.</a:t>
                      </a:r>
                      <a:endParaRPr lang="ru-RU" sz="11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265" algn="just">
                        <a:lnSpc>
                          <a:spcPct val="100000"/>
                        </a:lnSpc>
                        <a:spcBef>
                          <a:spcPts val="0"/>
                        </a:spcBef>
                        <a:spcAft>
                          <a:spcPts val="0"/>
                        </a:spcAft>
                      </a:pPr>
                      <a:r>
                        <a:rPr lang="ru-RU" sz="1100" dirty="0">
                          <a:latin typeface="Times New Roman"/>
                          <a:ea typeface="Calibri"/>
                          <a:cs typeface="Times New Roman"/>
                        </a:rPr>
                        <a:t>3. Деяния, предусмотренные </a:t>
                      </a:r>
                      <a:r>
                        <a:rPr lang="ru-RU" sz="1100" u="none" strike="noStrike" dirty="0">
                          <a:solidFill>
                            <a:srgbClr val="000000"/>
                          </a:solidFill>
                          <a:latin typeface="Times New Roman"/>
                          <a:ea typeface="Calibri"/>
                          <a:cs typeface="Times New Roman"/>
                        </a:rPr>
                        <a:t>частью первой</a:t>
                      </a:r>
                      <a:r>
                        <a:rPr lang="ru-RU" sz="1100" dirty="0">
                          <a:latin typeface="Times New Roman"/>
                          <a:ea typeface="Calibri"/>
                          <a:cs typeface="Times New Roman"/>
                        </a:rPr>
                        <a:t> настоящей статьи, если они совершены:</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а) группой лиц по предварительному сговору или организованной группой;</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б) за заведомо незаконные действия (бездействие);</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в) </a:t>
                      </a:r>
                      <a:r>
                        <a:rPr lang="ru-RU" sz="1100" dirty="0" err="1">
                          <a:latin typeface="Times New Roman"/>
                          <a:ea typeface="Calibri"/>
                          <a:cs typeface="Times New Roman"/>
                        </a:rPr>
                        <a:t>в</a:t>
                      </a:r>
                      <a:r>
                        <a:rPr lang="ru-RU" sz="1100" dirty="0">
                          <a:latin typeface="Times New Roman"/>
                          <a:ea typeface="Calibri"/>
                          <a:cs typeface="Times New Roman"/>
                        </a:rPr>
                        <a:t> крупном размере, -</a:t>
                      </a:r>
                      <a:endParaRPr lang="ru-RU" sz="1100" dirty="0">
                        <a:latin typeface="Calibri"/>
                        <a:ea typeface="Calibri"/>
                        <a:cs typeface="Times New Roman"/>
                      </a:endParaRPr>
                    </a:p>
                    <a:p>
                      <a:pPr indent="342900" algn="just">
                        <a:lnSpc>
                          <a:spcPct val="100000"/>
                        </a:lnSpc>
                        <a:spcBef>
                          <a:spcPts val="0"/>
                        </a:spcBef>
                        <a:spcAft>
                          <a:spcPts val="0"/>
                        </a:spcAft>
                      </a:pPr>
                      <a:r>
                        <a:rPr lang="ru-RU" sz="1100" b="1" dirty="0">
                          <a:latin typeface="Times New Roman"/>
                          <a:ea typeface="Calibri"/>
                          <a:cs typeface="Times New Roman"/>
                        </a:rPr>
                        <a:t>наказываются штрафом в размере до одного миллиона пятисот тысяч рублей, или в размере заработной платы или иного дохода осужденного за период до одного года, или в размере от двадцатикратной до пятидесятикратной суммы коммерческого подкупа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от трех до семи лет со штрафом в размере до тридцатикратной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трех лет или без такового.</a:t>
                      </a:r>
                      <a:r>
                        <a:rPr lang="ru-RU" sz="1100" dirty="0">
                          <a:latin typeface="Times New Roman"/>
                          <a:ea typeface="Calibri"/>
                          <a:cs typeface="Times New Roman"/>
                        </a:rPr>
                        <a:t> </a:t>
                      </a:r>
                      <a:endParaRPr lang="ru-RU" sz="11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1170">
                <a:tc>
                  <a:txBody>
                    <a:bodyPr/>
                    <a:lstStyle/>
                    <a:p>
                      <a:pPr indent="342900" algn="just">
                        <a:lnSpc>
                          <a:spcPct val="100000"/>
                        </a:lnSpc>
                        <a:spcBef>
                          <a:spcPts val="0"/>
                        </a:spcBef>
                        <a:spcAft>
                          <a:spcPts val="0"/>
                        </a:spcAft>
                      </a:pPr>
                      <a:r>
                        <a:rPr lang="ru-RU" sz="1100" dirty="0">
                          <a:solidFill>
                            <a:srgbClr val="000000"/>
                          </a:solidFill>
                          <a:latin typeface="Times New Roman"/>
                          <a:ea typeface="Calibri"/>
                          <a:cs typeface="Times New Roman"/>
                        </a:rPr>
                        <a:t>5. Деяния, предусмотренные </a:t>
                      </a:r>
                      <a:r>
                        <a:rPr lang="ru-RU" sz="1100" u="none" strike="noStrike" dirty="0">
                          <a:solidFill>
                            <a:srgbClr val="000000"/>
                          </a:solidFill>
                          <a:latin typeface="Times New Roman"/>
                          <a:ea typeface="Calibri"/>
                          <a:cs typeface="Times New Roman"/>
                        </a:rPr>
                        <a:t>частями первой</a:t>
                      </a:r>
                      <a:r>
                        <a:rPr lang="ru-RU" sz="1100" dirty="0">
                          <a:solidFill>
                            <a:srgbClr val="000000"/>
                          </a:solidFill>
                          <a:latin typeface="Times New Roman"/>
                          <a:ea typeface="Calibri"/>
                          <a:cs typeface="Times New Roman"/>
                        </a:rPr>
                        <a:t> - </a:t>
                      </a:r>
                      <a:r>
                        <a:rPr lang="ru-RU" sz="1100" u="none" strike="noStrike" dirty="0">
                          <a:solidFill>
                            <a:srgbClr val="000000"/>
                          </a:solidFill>
                          <a:latin typeface="Times New Roman"/>
                          <a:ea typeface="Calibri"/>
                          <a:cs typeface="Times New Roman"/>
                        </a:rPr>
                        <a:t>четвертой</a:t>
                      </a:r>
                      <a:r>
                        <a:rPr lang="ru-RU" sz="1100" dirty="0">
                          <a:solidFill>
                            <a:srgbClr val="000000"/>
                          </a:solidFill>
                          <a:latin typeface="Times New Roman"/>
                          <a:ea typeface="Calibri"/>
                          <a:cs typeface="Times New Roman"/>
                        </a:rPr>
                        <a:t> настоящей статьи, совершенные в особо крупном размере, -</a:t>
                      </a:r>
                      <a:endParaRPr lang="ru-RU" sz="1100" dirty="0">
                        <a:latin typeface="Calibri"/>
                        <a:ea typeface="Calibri"/>
                        <a:cs typeface="Times New Roman"/>
                      </a:endParaRPr>
                    </a:p>
                    <a:p>
                      <a:pPr indent="342900" algn="just">
                        <a:lnSpc>
                          <a:spcPct val="100000"/>
                        </a:lnSpc>
                        <a:spcBef>
                          <a:spcPts val="0"/>
                        </a:spcBef>
                        <a:spcAft>
                          <a:spcPts val="0"/>
                        </a:spcAft>
                      </a:pPr>
                      <a:r>
                        <a:rPr lang="ru-RU" sz="1100" b="1" dirty="0">
                          <a:latin typeface="Times New Roman"/>
                          <a:ea typeface="Calibri"/>
                          <a:cs typeface="Times New Roman"/>
                        </a:rPr>
                        <a:t>наказываются штрафом в размере от двух миллионов до четырех миллионов рублей, или в размере заработной платы или иного дохода осужденного за период от двух до четырех лет, или в размере от семидесятикратной до девяностократной суммы взятки с лишением права занимать определенные должности или заниматься определенной деятельностью на срок до десяти лет или без такового либо лишением свободы на срок от восьми до пятнадцати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десяти лет или без такового.</a:t>
                      </a:r>
                      <a:endParaRPr lang="ru-RU" sz="11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4. Деяния, предусмотренные </a:t>
                      </a:r>
                      <a:r>
                        <a:rPr lang="ru-RU" sz="1100" u="none" strike="noStrike" dirty="0">
                          <a:solidFill>
                            <a:srgbClr val="000000"/>
                          </a:solidFill>
                          <a:latin typeface="Times New Roman"/>
                          <a:ea typeface="Calibri"/>
                          <a:cs typeface="Times New Roman"/>
                        </a:rPr>
                        <a:t>частью первой</a:t>
                      </a:r>
                      <a:r>
                        <a:rPr lang="ru-RU" sz="1100" dirty="0">
                          <a:solidFill>
                            <a:srgbClr val="000000"/>
                          </a:solidFill>
                          <a:latin typeface="Times New Roman"/>
                          <a:ea typeface="Calibri"/>
                          <a:cs typeface="Times New Roman"/>
                        </a:rPr>
                        <a:t>, </a:t>
                      </a:r>
                      <a:r>
                        <a:rPr lang="ru-RU" sz="1100" u="none" strike="noStrike" dirty="0">
                          <a:solidFill>
                            <a:srgbClr val="000000"/>
                          </a:solidFill>
                          <a:latin typeface="Times New Roman"/>
                          <a:ea typeface="Calibri"/>
                          <a:cs typeface="Times New Roman"/>
                        </a:rPr>
                        <a:t>пунктами "а"</a:t>
                      </a:r>
                      <a:r>
                        <a:rPr lang="ru-RU" sz="1100" dirty="0">
                          <a:solidFill>
                            <a:srgbClr val="000000"/>
                          </a:solidFill>
                          <a:latin typeface="Times New Roman"/>
                          <a:ea typeface="Calibri"/>
                          <a:cs typeface="Times New Roman"/>
                        </a:rPr>
                        <a:t> и </a:t>
                      </a:r>
                      <a:r>
                        <a:rPr lang="ru-RU" sz="1100" u="none" strike="noStrike" dirty="0">
                          <a:solidFill>
                            <a:srgbClr val="000000"/>
                          </a:solidFill>
                          <a:latin typeface="Times New Roman"/>
                          <a:ea typeface="Calibri"/>
                          <a:cs typeface="Times New Roman"/>
                        </a:rPr>
                        <a:t>"б" части третьей</a:t>
                      </a:r>
                      <a:r>
                        <a:rPr lang="ru-RU" sz="1100" dirty="0">
                          <a:solidFill>
                            <a:srgbClr val="000000"/>
                          </a:solidFill>
                          <a:latin typeface="Times New Roman"/>
                          <a:ea typeface="Calibri"/>
                          <a:cs typeface="Times New Roman"/>
                        </a:rPr>
                        <a:t> настоящей статьи, совершенные в особо крупном размере, -</a:t>
                      </a:r>
                      <a:endParaRPr lang="ru-RU" sz="1100" dirty="0">
                        <a:latin typeface="Calibri"/>
                        <a:ea typeface="Calibri"/>
                        <a:cs typeface="Times New Roman"/>
                      </a:endParaRPr>
                    </a:p>
                    <a:p>
                      <a:pPr indent="342265" algn="just">
                        <a:lnSpc>
                          <a:spcPct val="100000"/>
                        </a:lnSpc>
                        <a:spcBef>
                          <a:spcPts val="0"/>
                        </a:spcBef>
                        <a:spcAft>
                          <a:spcPts val="0"/>
                        </a:spcAft>
                      </a:pPr>
                      <a:r>
                        <a:rPr lang="ru-RU" sz="1100" b="1" dirty="0">
                          <a:latin typeface="Times New Roman"/>
                          <a:ea typeface="Calibri"/>
                          <a:cs typeface="Times New Roman"/>
                        </a:rPr>
                        <a:t>наказываются штрафом в размере от одного миллиона до двух миллионов пятисот тысяч рублей, или в размере заработной платы или иного дохода осужденного за период от одного года до двух лет шести месяцев, или в размере от сорокакратной до семидесятикратной суммы коммерческого подкупа с лишением права занимать определенные должности или заниматься определенной деятельностью на срок до пяти лет или без такового либо лишением свободы на срок от четырех до восьми лет со штрафом в размере до сорокакратной суммы коммерческого подкупа или без такового и с лишением права занимать определенные должности или заниматься </a:t>
                      </a:r>
                      <a:r>
                        <a:rPr lang="ru-RU" sz="1100" b="1" dirty="0" err="1">
                          <a:latin typeface="Times New Roman"/>
                          <a:ea typeface="Calibri"/>
                          <a:cs typeface="Times New Roman"/>
                        </a:rPr>
                        <a:t>опреде-ленной</a:t>
                      </a:r>
                      <a:r>
                        <a:rPr lang="ru-RU" sz="1100" b="1" dirty="0">
                          <a:latin typeface="Times New Roman"/>
                          <a:ea typeface="Calibri"/>
                          <a:cs typeface="Times New Roman"/>
                        </a:rPr>
                        <a:t> деятельностью на срок до пяти лет или без такового. </a:t>
                      </a:r>
                      <a:endParaRPr lang="ru-RU" sz="11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260648"/>
          <a:ext cx="8712968" cy="6336704"/>
        </p:xfrm>
        <a:graphic>
          <a:graphicData uri="http://schemas.openxmlformats.org/drawingml/2006/table">
            <a:tbl>
              <a:tblPr/>
              <a:tblGrid>
                <a:gridCol w="4435641"/>
                <a:gridCol w="4277327"/>
              </a:tblGrid>
              <a:tr h="383741">
                <a:tc>
                  <a:txBody>
                    <a:bodyPr/>
                    <a:lstStyle/>
                    <a:p>
                      <a:pPr indent="342900" algn="ctr">
                        <a:lnSpc>
                          <a:spcPct val="100000"/>
                        </a:lnSpc>
                        <a:spcBef>
                          <a:spcPts val="0"/>
                        </a:spcBef>
                        <a:spcAft>
                          <a:spcPts val="0"/>
                        </a:spcAft>
                      </a:pPr>
                      <a:endParaRPr lang="ru-RU" sz="1200" dirty="0">
                        <a:latin typeface="Calibri"/>
                        <a:ea typeface="Calibri"/>
                        <a:cs typeface="Times New Roman"/>
                      </a:endParaRPr>
                    </a:p>
                    <a:p>
                      <a:pPr indent="342900" algn="ctr">
                        <a:lnSpc>
                          <a:spcPct val="100000"/>
                        </a:lnSpc>
                        <a:spcBef>
                          <a:spcPts val="0"/>
                        </a:spcBef>
                        <a:spcAft>
                          <a:spcPts val="0"/>
                        </a:spcAft>
                      </a:pPr>
                      <a:r>
                        <a:rPr lang="ru-RU" sz="1200" b="1" dirty="0">
                          <a:latin typeface="Times New Roman"/>
                          <a:ea typeface="Calibri"/>
                          <a:cs typeface="Times New Roman"/>
                        </a:rPr>
                        <a:t>Статья 290. Получение взятки</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Bef>
                          <a:spcPts val="0"/>
                        </a:spcBef>
                        <a:spcAft>
                          <a:spcPts val="0"/>
                        </a:spcAft>
                      </a:pPr>
                      <a:endParaRPr lang="ru-RU" sz="1200">
                        <a:latin typeface="Calibri"/>
                        <a:ea typeface="Calibri"/>
                        <a:cs typeface="Times New Roman"/>
                      </a:endParaRPr>
                    </a:p>
                    <a:p>
                      <a:pPr indent="342900" algn="ctr">
                        <a:lnSpc>
                          <a:spcPct val="100000"/>
                        </a:lnSpc>
                        <a:spcBef>
                          <a:spcPts val="0"/>
                        </a:spcBef>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2963">
                <a:tc>
                  <a:txBody>
                    <a:bodyPr/>
                    <a:lstStyle/>
                    <a:p>
                      <a:pPr indent="342900" algn="just">
                        <a:lnSpc>
                          <a:spcPct val="100000"/>
                        </a:lnSpc>
                        <a:spcBef>
                          <a:spcPts val="0"/>
                        </a:spcBef>
                        <a:spcAft>
                          <a:spcPts val="0"/>
                        </a:spcAft>
                      </a:pPr>
                      <a:r>
                        <a:rPr lang="ru-RU" sz="1200" dirty="0">
                          <a:solidFill>
                            <a:srgbClr val="000000"/>
                          </a:solidFill>
                          <a:latin typeface="Times New Roman"/>
                          <a:ea typeface="Calibri"/>
                          <a:cs typeface="Times New Roman"/>
                        </a:rPr>
                        <a:t>1. Получение </a:t>
                      </a:r>
                      <a:r>
                        <a:rPr lang="ru-RU" sz="1200" u="none" strike="noStrike" dirty="0">
                          <a:solidFill>
                            <a:srgbClr val="000000"/>
                          </a:solidFill>
                          <a:latin typeface="Times New Roman"/>
                          <a:ea typeface="Calibri"/>
                          <a:cs typeface="Times New Roman"/>
                        </a:rPr>
                        <a:t>должностным лицом</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иностранным должностным </a:t>
                      </a:r>
                      <a:r>
                        <a:rPr lang="ru-RU" sz="1200" u="none" strike="noStrike" dirty="0" smtClean="0">
                          <a:solidFill>
                            <a:srgbClr val="000000"/>
                          </a:solidFill>
                          <a:latin typeface="Times New Roman"/>
                          <a:ea typeface="Calibri"/>
                          <a:cs typeface="Times New Roman"/>
                        </a:rPr>
                        <a:t>лицом</a:t>
                      </a:r>
                      <a:r>
                        <a:rPr lang="ru-RU" sz="1200" u="none" strike="noStrike" baseline="0" dirty="0" smtClean="0">
                          <a:solidFill>
                            <a:srgbClr val="000000"/>
                          </a:solidFill>
                          <a:latin typeface="Times New Roman"/>
                          <a:ea typeface="Calibri"/>
                          <a:cs typeface="Times New Roman"/>
                        </a:rPr>
                        <a:t> </a:t>
                      </a:r>
                      <a:r>
                        <a:rPr lang="ru-RU" sz="1200" dirty="0" smtClean="0">
                          <a:solidFill>
                            <a:srgbClr val="000000"/>
                          </a:solidFill>
                          <a:latin typeface="Times New Roman"/>
                          <a:ea typeface="Calibri"/>
                          <a:cs typeface="Times New Roman"/>
                        </a:rPr>
                        <a:t>либо </a:t>
                      </a:r>
                      <a:r>
                        <a:rPr lang="ru-RU" sz="1200" dirty="0">
                          <a:solidFill>
                            <a:srgbClr val="000000"/>
                          </a:solidFill>
                          <a:latin typeface="Times New Roman"/>
                          <a:ea typeface="Calibri"/>
                          <a:cs typeface="Times New Roman"/>
                        </a:rPr>
                        <a:t>должностным лицом публичной международной организации лично или через посредника взятки в виде денег, ценных бумаг, иного имущества либо в виде незаконных оказания ему услуг </a:t>
                      </a:r>
                      <a:r>
                        <a:rPr lang="ru-RU" sz="1200" u="none" strike="noStrike" dirty="0">
                          <a:solidFill>
                            <a:srgbClr val="000000"/>
                          </a:solidFill>
                          <a:latin typeface="Times New Roman"/>
                          <a:ea typeface="Calibri"/>
                          <a:cs typeface="Times New Roman"/>
                        </a:rPr>
                        <a:t>имущественного характера</a:t>
                      </a:r>
                      <a:r>
                        <a:rPr lang="ru-RU" sz="1200" dirty="0">
                          <a:solidFill>
                            <a:srgbClr val="000000"/>
                          </a:solidFill>
                          <a:latin typeface="Times New Roman"/>
                          <a:ea typeface="Calibri"/>
                          <a:cs typeface="Times New Roman"/>
                        </a:rPr>
                        <a:t>, предоставления иных имущественных прав (в том числе когда взятка по указанию должностного лица передается иному физическому или юридическому лицу) за совершение </a:t>
                      </a:r>
                      <a:r>
                        <a:rPr lang="ru-RU" sz="1200" u="none" strike="noStrike" dirty="0">
                          <a:solidFill>
                            <a:srgbClr val="000000"/>
                          </a:solidFill>
                          <a:latin typeface="Times New Roman"/>
                          <a:ea typeface="Calibri"/>
                          <a:cs typeface="Times New Roman"/>
                        </a:rPr>
                        <a:t>действий (бездействие)</a:t>
                      </a:r>
                      <a:r>
                        <a:rPr lang="ru-RU" sz="1200" dirty="0">
                          <a:solidFill>
                            <a:srgbClr val="000000"/>
                          </a:solidFill>
                          <a:latin typeface="Times New Roman"/>
                          <a:ea typeface="Calibri"/>
                          <a:cs typeface="Times New Roman"/>
                        </a:rPr>
                        <a:t> в пользу взяткодателя или представляемых им лиц, если указанные действия (бездействие) входят в служебные полномочия должностного лица либо если оно в силу должностного положения может способствовать указанным действиям (бездействию), а равно за </a:t>
                      </a:r>
                      <a:r>
                        <a:rPr lang="ru-RU" sz="1200" u="none" strike="noStrike" dirty="0">
                          <a:solidFill>
                            <a:srgbClr val="000000"/>
                          </a:solidFill>
                          <a:latin typeface="Times New Roman"/>
                          <a:ea typeface="Calibri"/>
                          <a:cs typeface="Times New Roman"/>
                        </a:rPr>
                        <a:t>общее покровительство</a:t>
                      </a:r>
                      <a:r>
                        <a:rPr lang="ru-RU" sz="1200" dirty="0">
                          <a:solidFill>
                            <a:srgbClr val="000000"/>
                          </a:solidFill>
                          <a:latin typeface="Times New Roman"/>
                          <a:ea typeface="Calibri"/>
                          <a:cs typeface="Times New Roman"/>
                        </a:rPr>
                        <a:t> или </a:t>
                      </a:r>
                      <a:r>
                        <a:rPr lang="ru-RU" sz="1200" u="none" strike="noStrike" dirty="0" smtClean="0">
                          <a:solidFill>
                            <a:srgbClr val="000000"/>
                          </a:solidFill>
                          <a:latin typeface="Times New Roman"/>
                          <a:ea typeface="Calibri"/>
                          <a:cs typeface="Times New Roman"/>
                        </a:rPr>
                        <a:t>попустительство</a:t>
                      </a:r>
                      <a:r>
                        <a:rPr lang="ru-RU" sz="1200" u="none" strike="noStrike" baseline="0" dirty="0" smtClean="0">
                          <a:solidFill>
                            <a:srgbClr val="000000"/>
                          </a:solidFill>
                          <a:latin typeface="Times New Roman"/>
                          <a:ea typeface="Calibri"/>
                          <a:cs typeface="Times New Roman"/>
                        </a:rPr>
                        <a:t> </a:t>
                      </a:r>
                      <a:r>
                        <a:rPr lang="ru-RU" sz="1200" dirty="0" smtClean="0">
                          <a:solidFill>
                            <a:srgbClr val="000000"/>
                          </a:solidFill>
                          <a:latin typeface="Times New Roman"/>
                          <a:ea typeface="Calibri"/>
                          <a:cs typeface="Times New Roman"/>
                        </a:rPr>
                        <a:t>по </a:t>
                      </a:r>
                      <a:r>
                        <a:rPr lang="ru-RU" sz="1200" dirty="0">
                          <a:solidFill>
                            <a:srgbClr val="000000"/>
                          </a:solidFill>
                          <a:latin typeface="Times New Roman"/>
                          <a:ea typeface="Calibri"/>
                          <a:cs typeface="Times New Roman"/>
                        </a:rPr>
                        <a:t>службе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solidFill>
                            <a:srgbClr val="000000"/>
                          </a:solidFill>
                          <a:latin typeface="Times New Roman"/>
                          <a:ea typeface="Calibri"/>
                          <a:cs typeface="Times New Roman"/>
                        </a:rPr>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пятидесятикратной суммы взятки с лишением права занимать определенные должности или заниматься определенной деятельностью на срок до трех лет,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либо лишением свободы на срок до трех лет со штрафом в размере от десятикратной до двадцатикратной суммы взятки или без такового.</a:t>
                      </a:r>
                      <a:r>
                        <a:rPr lang="ru-RU" sz="1200" b="1" dirty="0">
                          <a:solidFill>
                            <a:srgbClr val="000000"/>
                          </a:solidFill>
                          <a:latin typeface="Calibri"/>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265" algn="just">
                        <a:lnSpc>
                          <a:spcPct val="100000"/>
                        </a:lnSpc>
                        <a:spcBef>
                          <a:spcPts val="0"/>
                        </a:spcBef>
                        <a:spcAft>
                          <a:spcPts val="0"/>
                        </a:spcAft>
                      </a:pPr>
                      <a:r>
                        <a:rPr lang="ru-RU" sz="1200" dirty="0">
                          <a:latin typeface="Times New Roman"/>
                          <a:ea typeface="Calibri"/>
                          <a:cs typeface="Times New Roman"/>
                        </a:rPr>
                        <a:t>5. Незаконное получение лицом, выполняющим управленческие функции в коммерческой или иной организации, денег, ценных бумаг, иного имущества, а также незаконное пользование им услугами имущественного характера или иными имущественными правами (в том числе когда по указанию такого лица имущество передается, или услуги имущественного характера оказываются, или имущественные права предоставляются иному физическому или юридическому лицу) за совершение действий (бездействие) в интересах дающего или иных лиц, если указанные действия (бездействие) входят в служебные полномочия такого лица либо если оно в силу своего служебного положения может способствовать указанным действиям (бездействию),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latin typeface="Times New Roman"/>
                          <a:ea typeface="Calibri"/>
                          <a:cs typeface="Times New Roman"/>
                        </a:rPr>
                        <a:t>наказываются штрафом в размере до семисот тысяч рублей, или в размере заработной платы или иного дохода осужденного за период до девяти месяцев, или в размере от десятикратной до тридцатикратной суммы коммерческого подкупа либо лишением свободы на срок до трех лет со штрафом в размере до пятнадцатикратной суммы коммерческого подкупа или без такового.</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200448"/>
          <a:ext cx="8568952" cy="6468912"/>
        </p:xfrm>
        <a:graphic>
          <a:graphicData uri="http://schemas.openxmlformats.org/drawingml/2006/table">
            <a:tbl>
              <a:tblPr/>
              <a:tblGrid>
                <a:gridCol w="4362323"/>
                <a:gridCol w="4206629"/>
              </a:tblGrid>
              <a:tr h="359367">
                <a:tc>
                  <a:txBody>
                    <a:bodyPr/>
                    <a:lstStyle/>
                    <a:p>
                      <a:pPr indent="342900" algn="ctr">
                        <a:lnSpc>
                          <a:spcPct val="100000"/>
                        </a:lnSpc>
                        <a:spcAft>
                          <a:spcPts val="0"/>
                        </a:spcAft>
                      </a:pPr>
                      <a:r>
                        <a:rPr lang="ru-RU" sz="1200" b="1" dirty="0">
                          <a:latin typeface="Times New Roman"/>
                          <a:ea typeface="Calibri"/>
                          <a:cs typeface="Times New Roman"/>
                        </a:rPr>
                        <a:t>Статья 290. Получение </a:t>
                      </a:r>
                      <a:r>
                        <a:rPr lang="ru-RU" sz="1200" b="1" dirty="0" smtClean="0">
                          <a:latin typeface="Times New Roman"/>
                          <a:ea typeface="Calibri"/>
                          <a:cs typeface="Times New Roman"/>
                        </a:rPr>
                        <a:t>взятки</a:t>
                      </a:r>
                    </a:p>
                    <a:p>
                      <a:pPr indent="342900" algn="ctr">
                        <a:lnSpc>
                          <a:spcPct val="100000"/>
                        </a:lnSpc>
                        <a:spcAft>
                          <a:spcPts val="0"/>
                        </a:spcAft>
                      </a:pPr>
                      <a:endParaRPr lang="ru-RU" sz="1200" dirty="0">
                        <a:latin typeface="Calibri"/>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672">
                <a:tc>
                  <a:txBody>
                    <a:bodyPr/>
                    <a:lstStyle/>
                    <a:p>
                      <a:pPr indent="342900" algn="just">
                        <a:lnSpc>
                          <a:spcPct val="100000"/>
                        </a:lnSpc>
                        <a:spcBef>
                          <a:spcPts val="1200"/>
                        </a:spcBef>
                        <a:spcAft>
                          <a:spcPts val="0"/>
                        </a:spcAft>
                      </a:pPr>
                      <a:r>
                        <a:rPr lang="ru-RU" sz="1200" dirty="0">
                          <a:solidFill>
                            <a:srgbClr val="000000"/>
                          </a:solidFill>
                          <a:latin typeface="Times New Roman"/>
                          <a:ea typeface="Calibri"/>
                          <a:cs typeface="Times New Roman"/>
                        </a:rPr>
                        <a:t>2. Получение должностным лицом, иностранным должностным лицом либо должностным лицом публичной международной организации взятки в значительном размере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solidFill>
                            <a:srgbClr val="000000"/>
                          </a:solidFill>
                          <a:latin typeface="Times New Roman"/>
                          <a:ea typeface="Calibri"/>
                          <a:cs typeface="Times New Roman"/>
                        </a:rPr>
                        <a:t>наказывается штрафом в размере от двухсот тысяч до одного миллиона пятисот тысяч рублей, или в размере заработной платы или иного дохода осужденного за период от шести месяцев до двух лет, или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до шести лет со штрафом в размере до тридцатикратной суммы взятки или без такового и с лишением права занимать определенные должности или заниматься определенной деятельностью на срок до трех лет или без такового.</a:t>
                      </a:r>
                      <a:r>
                        <a:rPr lang="ru-RU" sz="1200" b="1" dirty="0">
                          <a:solidFill>
                            <a:srgbClr val="000000"/>
                          </a:solidFill>
                          <a:latin typeface="Calibri"/>
                          <a:ea typeface="Calibri"/>
                          <a:cs typeface="Times New Roman"/>
                        </a:rPr>
                        <a:t> </a:t>
                      </a:r>
                      <a:endParaRPr lang="ru-RU" sz="1200" dirty="0">
                        <a:latin typeface="Calibri"/>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endParaRPr lang="ru-RU" sz="1200" dirty="0">
                        <a:solidFill>
                          <a:srgbClr val="000000"/>
                        </a:solidFill>
                        <a:latin typeface="Times New Roman"/>
                        <a:ea typeface="Calibri"/>
                        <a:cs typeface="Times New Roman"/>
                      </a:endParaRPr>
                    </a:p>
                    <a:p>
                      <a:pPr indent="342900" algn="just">
                        <a:lnSpc>
                          <a:spcPct val="100000"/>
                        </a:lnSpc>
                        <a:spcAft>
                          <a:spcPts val="0"/>
                        </a:spcAft>
                      </a:pPr>
                      <a:r>
                        <a:rPr lang="ru-RU" sz="1200" dirty="0">
                          <a:solidFill>
                            <a:srgbClr val="000000"/>
                          </a:solidFill>
                          <a:latin typeface="Times New Roman"/>
                          <a:ea typeface="Calibri"/>
                          <a:cs typeface="Times New Roman"/>
                        </a:rPr>
                        <a:t>6. Деяния, предусмотренные </a:t>
                      </a:r>
                      <a:r>
                        <a:rPr lang="ru-RU" sz="1200" u="none" strike="noStrike" dirty="0">
                          <a:solidFill>
                            <a:srgbClr val="000000"/>
                          </a:solidFill>
                          <a:latin typeface="Times New Roman"/>
                          <a:ea typeface="Calibri"/>
                          <a:cs typeface="Times New Roman"/>
                        </a:rPr>
                        <a:t>частью пятой</a:t>
                      </a:r>
                      <a:r>
                        <a:rPr lang="ru-RU" sz="1200" dirty="0">
                          <a:solidFill>
                            <a:srgbClr val="000000"/>
                          </a:solidFill>
                          <a:latin typeface="Times New Roman"/>
                          <a:ea typeface="Calibri"/>
                          <a:cs typeface="Times New Roman"/>
                        </a:rPr>
                        <a:t> настоящей статьи, совершенные в значительном размере,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наказываются штрафом в размере от двухсот тысяч до одного миллиона рублей, или в размере заработной платы или иного дохода осужденного за период от трех месяцев до одного года, или в размере от двадцатикратной до сорокакратной суммы коммерческого подкупа с лишением права занимать определенные должности или заниматься определенной деятельностью на срок до трех лет либо лишением свободы на срок до пяти лет со штрафом в размере до двадцатикратной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трех лет или без такового.</a:t>
                      </a:r>
                      <a:endParaRPr lang="ru-RU" sz="1200" dirty="0">
                        <a:latin typeface="Calibri"/>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672">
                <a:tc>
                  <a:txBody>
                    <a:bodyPr/>
                    <a:lstStyle/>
                    <a:p>
                      <a:pPr indent="342900" algn="just">
                        <a:lnSpc>
                          <a:spcPct val="100000"/>
                        </a:lnSpc>
                        <a:spcBef>
                          <a:spcPts val="1200"/>
                        </a:spcBef>
                        <a:spcAft>
                          <a:spcPts val="0"/>
                        </a:spcAft>
                      </a:pPr>
                      <a:r>
                        <a:rPr lang="ru-RU" sz="1200" dirty="0">
                          <a:solidFill>
                            <a:srgbClr val="000000"/>
                          </a:solidFill>
                          <a:latin typeface="Times New Roman"/>
                          <a:ea typeface="Calibri"/>
                          <a:cs typeface="Times New Roman"/>
                        </a:rPr>
                        <a:t>3. Получение должностным лицом, иностранным должностным лицом либо должностным лицом публичной международной организации взятки за </a:t>
                      </a:r>
                      <a:r>
                        <a:rPr lang="ru-RU" sz="1200" u="none" strike="noStrike" dirty="0">
                          <a:solidFill>
                            <a:srgbClr val="000000"/>
                          </a:solidFill>
                          <a:latin typeface="Times New Roman"/>
                          <a:ea typeface="Calibri"/>
                          <a:cs typeface="Times New Roman"/>
                        </a:rPr>
                        <a:t>незаконные</a:t>
                      </a:r>
                      <a:r>
                        <a:rPr lang="ru-RU" sz="1200" dirty="0">
                          <a:solidFill>
                            <a:srgbClr val="000000"/>
                          </a:solidFill>
                          <a:latin typeface="Times New Roman"/>
                          <a:ea typeface="Calibri"/>
                          <a:cs typeface="Times New Roman"/>
                        </a:rPr>
                        <a:t> действия (бездействие)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solidFill>
                            <a:srgbClr val="000000"/>
                          </a:solidFill>
                          <a:latin typeface="Times New Roman"/>
                          <a:ea typeface="Calibri"/>
                          <a:cs typeface="Times New Roman"/>
                        </a:rPr>
                        <a:t>наказывается штрафом в размере от пятисот тысяч до двух миллионов рублей, или в размере заработной платы или иного дохода осужденного за период от шести месяцев до двух лет, или в размере от сорокакратной до семидесятикратной суммы взятки с лишением права занимать определенные должности или заниматься определенной деятельностью на срок до пяти лет либо лишением свободы на срок от трех до восьми лет со штрафом в размере до сорокакратной суммы взятки или без такового и с лишением права занимать определенные должности или заниматься определенной деятельностью на срок до пяти лет или без такового</a:t>
                      </a:r>
                      <a:r>
                        <a:rPr lang="ru-RU" sz="1200" dirty="0">
                          <a:solidFill>
                            <a:srgbClr val="000000"/>
                          </a:solidFill>
                          <a:latin typeface="Times New Roman"/>
                          <a:ea typeface="Calibri"/>
                          <a:cs typeface="Times New Roman"/>
                        </a:rPr>
                        <a:t>.</a:t>
                      </a:r>
                      <a:r>
                        <a:rPr lang="ru-RU" sz="1200" dirty="0">
                          <a:solidFill>
                            <a:srgbClr val="000000"/>
                          </a:solidFill>
                          <a:latin typeface="Calibri"/>
                          <a:ea typeface="Calibri"/>
                          <a:cs typeface="Times New Roman"/>
                        </a:rPr>
                        <a:t> </a:t>
                      </a:r>
                      <a:endParaRPr lang="ru-RU" sz="1200" dirty="0">
                        <a:latin typeface="Calibri"/>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1200"/>
                        </a:spcBef>
                        <a:spcAft>
                          <a:spcPts val="0"/>
                        </a:spcAft>
                      </a:pPr>
                      <a:endParaRPr lang="ru-RU" sz="1200" dirty="0">
                        <a:solidFill>
                          <a:srgbClr val="000000"/>
                        </a:solidFill>
                        <a:latin typeface="Times New Roman"/>
                        <a:ea typeface="Calibri"/>
                        <a:cs typeface="Times New Roman"/>
                      </a:endParaRPr>
                    </a:p>
                  </a:txBody>
                  <a:tcPr marL="42138" marR="42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
          <a:ext cx="8712968" cy="6525344"/>
        </p:xfrm>
        <a:graphic>
          <a:graphicData uri="http://schemas.openxmlformats.org/drawingml/2006/table">
            <a:tbl>
              <a:tblPr/>
              <a:tblGrid>
                <a:gridCol w="4435639"/>
                <a:gridCol w="4277329"/>
              </a:tblGrid>
              <a:tr h="364066">
                <a:tc>
                  <a:txBody>
                    <a:bodyPr/>
                    <a:lstStyle/>
                    <a:p>
                      <a:pPr indent="342900" algn="ctr">
                        <a:lnSpc>
                          <a:spcPct val="100000"/>
                        </a:lnSpc>
                        <a:spcBef>
                          <a:spcPts val="0"/>
                        </a:spcBef>
                        <a:spcAft>
                          <a:spcPts val="0"/>
                        </a:spcAft>
                      </a:pPr>
                      <a:endParaRPr lang="ru-RU" sz="1100" dirty="0">
                        <a:latin typeface="Times New Roman" pitchFamily="18" charset="0"/>
                        <a:ea typeface="Calibri"/>
                        <a:cs typeface="Times New Roman" pitchFamily="18" charset="0"/>
                      </a:endParaRPr>
                    </a:p>
                    <a:p>
                      <a:pPr indent="342900" algn="ctr">
                        <a:lnSpc>
                          <a:spcPct val="100000"/>
                        </a:lnSpc>
                        <a:spcBef>
                          <a:spcPts val="0"/>
                        </a:spcBef>
                        <a:spcAft>
                          <a:spcPts val="0"/>
                        </a:spcAft>
                      </a:pPr>
                      <a:r>
                        <a:rPr lang="ru-RU" sz="1100" b="1" dirty="0">
                          <a:latin typeface="Times New Roman" pitchFamily="18" charset="0"/>
                          <a:ea typeface="Calibri"/>
                          <a:cs typeface="Times New Roman" pitchFamily="18" charset="0"/>
                        </a:rPr>
                        <a:t>Статья 290. Получение взятки</a:t>
                      </a:r>
                      <a:endParaRPr lang="ru-RU" sz="1100" dirty="0">
                        <a:latin typeface="Times New Roman" pitchFamily="18" charset="0"/>
                        <a:ea typeface="Calibri"/>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Bef>
                          <a:spcPts val="0"/>
                        </a:spcBef>
                        <a:spcAft>
                          <a:spcPts val="0"/>
                        </a:spcAft>
                      </a:pPr>
                      <a:endParaRPr lang="ru-RU" sz="1100">
                        <a:latin typeface="Times New Roman" pitchFamily="18" charset="0"/>
                        <a:ea typeface="Calibri"/>
                        <a:cs typeface="Times New Roman" pitchFamily="18" charset="0"/>
                      </a:endParaRPr>
                    </a:p>
                    <a:p>
                      <a:pPr indent="342900" algn="ctr">
                        <a:lnSpc>
                          <a:spcPct val="100000"/>
                        </a:lnSpc>
                        <a:spcBef>
                          <a:spcPts val="0"/>
                        </a:spcBef>
                        <a:spcAft>
                          <a:spcPts val="0"/>
                        </a:spcAft>
                      </a:pPr>
                      <a:r>
                        <a:rPr lang="ru-RU" sz="1100" b="1">
                          <a:latin typeface="Times New Roman" pitchFamily="18" charset="0"/>
                          <a:ea typeface="Calibri"/>
                          <a:cs typeface="Times New Roman" pitchFamily="18" charset="0"/>
                        </a:rPr>
                        <a:t>Статья 204. Коммерческий подкуп</a:t>
                      </a:r>
                      <a:endParaRPr lang="ru-RU" sz="1100">
                        <a:latin typeface="Times New Roman" pitchFamily="18" charset="0"/>
                        <a:ea typeface="Calibri"/>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8936">
                <a:tc>
                  <a:txBody>
                    <a:bodyPr/>
                    <a:lstStyle/>
                    <a:p>
                      <a:pPr indent="342265" algn="just">
                        <a:lnSpc>
                          <a:spcPct val="100000"/>
                        </a:lnSpc>
                        <a:spcBef>
                          <a:spcPts val="0"/>
                        </a:spcBef>
                        <a:spcAft>
                          <a:spcPts val="0"/>
                        </a:spcAft>
                      </a:pPr>
                      <a:r>
                        <a:rPr lang="ru-RU" sz="1100" dirty="0">
                          <a:solidFill>
                            <a:srgbClr val="000000"/>
                          </a:solidFill>
                          <a:latin typeface="Times New Roman" pitchFamily="18" charset="0"/>
                          <a:ea typeface="Calibri"/>
                          <a:cs typeface="Times New Roman" pitchFamily="18" charset="0"/>
                        </a:rPr>
                        <a:t>4. Деяния, предусмотренные </a:t>
                      </a:r>
                      <a:r>
                        <a:rPr lang="ru-RU" sz="1100" u="none" strike="noStrike" dirty="0">
                          <a:solidFill>
                            <a:srgbClr val="000000"/>
                          </a:solidFill>
                          <a:latin typeface="Times New Roman" pitchFamily="18" charset="0"/>
                          <a:ea typeface="Calibri"/>
                          <a:cs typeface="Times New Roman" pitchFamily="18" charset="0"/>
                        </a:rPr>
                        <a:t>частями первой</a:t>
                      </a:r>
                      <a:r>
                        <a:rPr lang="ru-RU" sz="1100" dirty="0">
                          <a:solidFill>
                            <a:srgbClr val="000000"/>
                          </a:solidFill>
                          <a:latin typeface="Times New Roman" pitchFamily="18" charset="0"/>
                          <a:ea typeface="Calibri"/>
                          <a:cs typeface="Times New Roman" pitchFamily="18" charset="0"/>
                        </a:rPr>
                        <a:t> - </a:t>
                      </a:r>
                      <a:r>
                        <a:rPr lang="ru-RU" sz="1100" u="none" strike="noStrike" dirty="0">
                          <a:solidFill>
                            <a:srgbClr val="000000"/>
                          </a:solidFill>
                          <a:latin typeface="Times New Roman" pitchFamily="18" charset="0"/>
                          <a:ea typeface="Calibri"/>
                          <a:cs typeface="Times New Roman" pitchFamily="18" charset="0"/>
                        </a:rPr>
                        <a:t>третьей</a:t>
                      </a:r>
                      <a:r>
                        <a:rPr lang="ru-RU" sz="1100" dirty="0">
                          <a:solidFill>
                            <a:srgbClr val="000000"/>
                          </a:solidFill>
                          <a:latin typeface="Times New Roman" pitchFamily="18" charset="0"/>
                          <a:ea typeface="Calibri"/>
                          <a:cs typeface="Times New Roman" pitchFamily="18" charset="0"/>
                        </a:rPr>
                        <a:t> настоящей статьи, совершенные лицом, занимающим </a:t>
                      </a:r>
                      <a:r>
                        <a:rPr lang="ru-RU" sz="1100" u="none" strike="noStrike" dirty="0">
                          <a:solidFill>
                            <a:srgbClr val="000000"/>
                          </a:solidFill>
                          <a:latin typeface="Times New Roman" pitchFamily="18" charset="0"/>
                          <a:ea typeface="Calibri"/>
                          <a:cs typeface="Times New Roman" pitchFamily="18" charset="0"/>
                        </a:rPr>
                        <a:t>государственную должность Российской Федерации</a:t>
                      </a:r>
                      <a:r>
                        <a:rPr lang="ru-RU" sz="1100" dirty="0">
                          <a:solidFill>
                            <a:srgbClr val="000000"/>
                          </a:solidFill>
                          <a:latin typeface="Times New Roman" pitchFamily="18" charset="0"/>
                          <a:ea typeface="Calibri"/>
                          <a:cs typeface="Times New Roman" pitchFamily="18" charset="0"/>
                        </a:rPr>
                        <a:t> или </a:t>
                      </a:r>
                      <a:r>
                        <a:rPr lang="ru-RU" sz="1100" u="none" strike="noStrike" dirty="0">
                          <a:solidFill>
                            <a:srgbClr val="000000"/>
                          </a:solidFill>
                          <a:latin typeface="Times New Roman" pitchFamily="18" charset="0"/>
                          <a:ea typeface="Calibri"/>
                          <a:cs typeface="Times New Roman" pitchFamily="18" charset="0"/>
                        </a:rPr>
                        <a:t>государственную должность субъекта</a:t>
                      </a:r>
                      <a:r>
                        <a:rPr lang="ru-RU" sz="1100" dirty="0">
                          <a:solidFill>
                            <a:srgbClr val="000000"/>
                          </a:solidFill>
                          <a:latin typeface="Times New Roman" pitchFamily="18" charset="0"/>
                          <a:ea typeface="Calibri"/>
                          <a:cs typeface="Times New Roman" pitchFamily="18" charset="0"/>
                        </a:rPr>
                        <a:t> Российской Федерации, а равно главой органа местного самоуправления, -</a:t>
                      </a:r>
                      <a:endParaRPr lang="ru-RU" sz="1100" dirty="0">
                        <a:latin typeface="Times New Roman" pitchFamily="18" charset="0"/>
                        <a:ea typeface="Calibri"/>
                        <a:cs typeface="Times New Roman" pitchFamily="18" charset="0"/>
                      </a:endParaRPr>
                    </a:p>
                    <a:p>
                      <a:pPr algn="just">
                        <a:lnSpc>
                          <a:spcPct val="100000"/>
                        </a:lnSpc>
                        <a:spcBef>
                          <a:spcPts val="0"/>
                        </a:spcBef>
                        <a:spcAft>
                          <a:spcPts val="0"/>
                        </a:spcAft>
                      </a:pPr>
                      <a:r>
                        <a:rPr lang="ru-RU" sz="1100" dirty="0">
                          <a:solidFill>
                            <a:srgbClr val="000000"/>
                          </a:solidFill>
                          <a:latin typeface="Times New Roman" pitchFamily="18" charset="0"/>
                          <a:ea typeface="Times New Roman"/>
                          <a:cs typeface="Times New Roman" pitchFamily="18" charset="0"/>
                        </a:rPr>
                        <a:t>наказываются штрафом в размере от одного миллиона до трех миллионов рублей, или в размере заработной платы или иного дохода осужденного за период от одного года до трех лет, или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семи лет либо лишением свободы на срок от пяти до десяти лет со штрафом в размере до пятидесятикратной суммы взятки или без такового и с лишением права занимать определенные должности или заниматься определенной деятельностью на срок до семи лет или без такового.</a:t>
                      </a:r>
                      <a:endParaRPr lang="ru-RU" sz="1100" dirty="0">
                        <a:latin typeface="Times New Roman" pitchFamily="18" charset="0"/>
                        <a:ea typeface="Times New Roman"/>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endParaRPr lang="ru-RU" sz="1100" dirty="0">
                        <a:solidFill>
                          <a:srgbClr val="000000"/>
                        </a:solidFill>
                        <a:latin typeface="Times New Roman" pitchFamily="18" charset="0"/>
                        <a:ea typeface="Calibri"/>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2342">
                <a:tc>
                  <a:txBody>
                    <a:bodyPr/>
                    <a:lstStyle/>
                    <a:p>
                      <a:pPr indent="342265" algn="just">
                        <a:lnSpc>
                          <a:spcPct val="100000"/>
                        </a:lnSpc>
                        <a:spcBef>
                          <a:spcPts val="0"/>
                        </a:spcBef>
                        <a:spcAft>
                          <a:spcPts val="0"/>
                        </a:spcAft>
                      </a:pPr>
                      <a:r>
                        <a:rPr lang="ru-RU" sz="1100" dirty="0">
                          <a:solidFill>
                            <a:srgbClr val="000000"/>
                          </a:solidFill>
                          <a:latin typeface="Times New Roman" pitchFamily="18" charset="0"/>
                          <a:ea typeface="Calibri"/>
                          <a:cs typeface="Times New Roman" pitchFamily="18" charset="0"/>
                        </a:rPr>
                        <a:t>5. Деяния, предусмотренные </a:t>
                      </a:r>
                      <a:r>
                        <a:rPr lang="ru-RU" sz="1100" u="none" strike="noStrike" dirty="0">
                          <a:solidFill>
                            <a:srgbClr val="000000"/>
                          </a:solidFill>
                          <a:latin typeface="Times New Roman" pitchFamily="18" charset="0"/>
                          <a:ea typeface="Calibri"/>
                          <a:cs typeface="Times New Roman" pitchFamily="18" charset="0"/>
                        </a:rPr>
                        <a:t>частями первой</a:t>
                      </a:r>
                      <a:r>
                        <a:rPr lang="ru-RU" sz="1100" dirty="0">
                          <a:solidFill>
                            <a:srgbClr val="000000"/>
                          </a:solidFill>
                          <a:latin typeface="Times New Roman" pitchFamily="18" charset="0"/>
                          <a:ea typeface="Calibri"/>
                          <a:cs typeface="Times New Roman" pitchFamily="18" charset="0"/>
                        </a:rPr>
                        <a:t>, </a:t>
                      </a:r>
                      <a:r>
                        <a:rPr lang="ru-RU" sz="1100" u="none" strike="noStrike" dirty="0">
                          <a:solidFill>
                            <a:srgbClr val="000000"/>
                          </a:solidFill>
                          <a:latin typeface="Times New Roman" pitchFamily="18" charset="0"/>
                          <a:ea typeface="Calibri"/>
                          <a:cs typeface="Times New Roman" pitchFamily="18" charset="0"/>
                        </a:rPr>
                        <a:t>третьей</a:t>
                      </a:r>
                      <a:r>
                        <a:rPr lang="ru-RU" sz="1100" dirty="0">
                          <a:solidFill>
                            <a:srgbClr val="000000"/>
                          </a:solidFill>
                          <a:latin typeface="Times New Roman" pitchFamily="18" charset="0"/>
                          <a:ea typeface="Calibri"/>
                          <a:cs typeface="Times New Roman" pitchFamily="18" charset="0"/>
                        </a:rPr>
                        <a:t>, </a:t>
                      </a:r>
                      <a:r>
                        <a:rPr lang="ru-RU" sz="1100" u="none" strike="noStrike" dirty="0">
                          <a:solidFill>
                            <a:srgbClr val="000000"/>
                          </a:solidFill>
                          <a:latin typeface="Times New Roman" pitchFamily="18" charset="0"/>
                          <a:ea typeface="Calibri"/>
                          <a:cs typeface="Times New Roman" pitchFamily="18" charset="0"/>
                        </a:rPr>
                        <a:t>четвертой</a:t>
                      </a:r>
                      <a:r>
                        <a:rPr lang="ru-RU" sz="1100" dirty="0">
                          <a:solidFill>
                            <a:srgbClr val="000000"/>
                          </a:solidFill>
                          <a:latin typeface="Times New Roman" pitchFamily="18" charset="0"/>
                          <a:ea typeface="Calibri"/>
                          <a:cs typeface="Times New Roman" pitchFamily="18" charset="0"/>
                        </a:rPr>
                        <a:t> настоящей статьи, если они совершены:</a:t>
                      </a:r>
                      <a:endParaRPr lang="ru-RU" sz="1100" dirty="0">
                        <a:latin typeface="Times New Roman" pitchFamily="18" charset="0"/>
                        <a:ea typeface="Calibri"/>
                        <a:cs typeface="Times New Roman" pitchFamily="18" charset="0"/>
                      </a:endParaRPr>
                    </a:p>
                    <a:p>
                      <a:pPr indent="342265" algn="just">
                        <a:lnSpc>
                          <a:spcPct val="100000"/>
                        </a:lnSpc>
                        <a:spcBef>
                          <a:spcPts val="0"/>
                        </a:spcBef>
                        <a:spcAft>
                          <a:spcPts val="0"/>
                        </a:spcAft>
                      </a:pPr>
                      <a:r>
                        <a:rPr lang="ru-RU" sz="1100" dirty="0">
                          <a:solidFill>
                            <a:srgbClr val="000000"/>
                          </a:solidFill>
                          <a:latin typeface="Times New Roman" pitchFamily="18" charset="0"/>
                          <a:ea typeface="Calibri"/>
                          <a:cs typeface="Times New Roman" pitchFamily="18" charset="0"/>
                        </a:rPr>
                        <a:t>а) группой лиц по </a:t>
                      </a:r>
                      <a:r>
                        <a:rPr lang="ru-RU" sz="1100" u="none" strike="noStrike" dirty="0">
                          <a:solidFill>
                            <a:srgbClr val="000000"/>
                          </a:solidFill>
                          <a:latin typeface="Times New Roman" pitchFamily="18" charset="0"/>
                          <a:ea typeface="Calibri"/>
                          <a:cs typeface="Times New Roman" pitchFamily="18" charset="0"/>
                        </a:rPr>
                        <a:t>предварительному сговору</a:t>
                      </a:r>
                      <a:r>
                        <a:rPr lang="ru-RU" sz="1100" dirty="0">
                          <a:solidFill>
                            <a:srgbClr val="000000"/>
                          </a:solidFill>
                          <a:latin typeface="Times New Roman" pitchFamily="18" charset="0"/>
                          <a:ea typeface="Calibri"/>
                          <a:cs typeface="Times New Roman" pitchFamily="18" charset="0"/>
                        </a:rPr>
                        <a:t> или </a:t>
                      </a:r>
                      <a:r>
                        <a:rPr lang="ru-RU" sz="1100" u="none" strike="noStrike" dirty="0">
                          <a:solidFill>
                            <a:srgbClr val="000000"/>
                          </a:solidFill>
                          <a:latin typeface="Times New Roman" pitchFamily="18" charset="0"/>
                          <a:ea typeface="Calibri"/>
                          <a:cs typeface="Times New Roman" pitchFamily="18" charset="0"/>
                        </a:rPr>
                        <a:t>организованной группой</a:t>
                      </a:r>
                      <a:r>
                        <a:rPr lang="ru-RU" sz="1100" dirty="0">
                          <a:solidFill>
                            <a:srgbClr val="000000"/>
                          </a:solidFill>
                          <a:latin typeface="Times New Roman" pitchFamily="18" charset="0"/>
                          <a:ea typeface="Calibri"/>
                          <a:cs typeface="Times New Roman" pitchFamily="18" charset="0"/>
                        </a:rPr>
                        <a:t>;</a:t>
                      </a:r>
                      <a:endParaRPr lang="ru-RU" sz="1100" dirty="0">
                        <a:latin typeface="Times New Roman" pitchFamily="18" charset="0"/>
                        <a:ea typeface="Calibri"/>
                        <a:cs typeface="Times New Roman" pitchFamily="18" charset="0"/>
                      </a:endParaRPr>
                    </a:p>
                    <a:p>
                      <a:pPr indent="342265" algn="just">
                        <a:lnSpc>
                          <a:spcPct val="100000"/>
                        </a:lnSpc>
                        <a:spcBef>
                          <a:spcPts val="0"/>
                        </a:spcBef>
                        <a:spcAft>
                          <a:spcPts val="0"/>
                        </a:spcAft>
                      </a:pPr>
                      <a:r>
                        <a:rPr lang="ru-RU" sz="1100" dirty="0">
                          <a:solidFill>
                            <a:srgbClr val="000000"/>
                          </a:solidFill>
                          <a:latin typeface="Times New Roman" pitchFamily="18" charset="0"/>
                          <a:ea typeface="Calibri"/>
                          <a:cs typeface="Times New Roman" pitchFamily="18" charset="0"/>
                        </a:rPr>
                        <a:t>б) с </a:t>
                      </a:r>
                      <a:r>
                        <a:rPr lang="ru-RU" sz="1100" u="none" strike="noStrike" dirty="0">
                          <a:solidFill>
                            <a:srgbClr val="000000"/>
                          </a:solidFill>
                          <a:latin typeface="Times New Roman" pitchFamily="18" charset="0"/>
                          <a:ea typeface="Calibri"/>
                          <a:cs typeface="Times New Roman" pitchFamily="18" charset="0"/>
                        </a:rPr>
                        <a:t>вымогательством</a:t>
                      </a:r>
                      <a:r>
                        <a:rPr lang="ru-RU" sz="1100" dirty="0">
                          <a:solidFill>
                            <a:srgbClr val="000000"/>
                          </a:solidFill>
                          <a:latin typeface="Times New Roman" pitchFamily="18" charset="0"/>
                          <a:ea typeface="Calibri"/>
                          <a:cs typeface="Times New Roman" pitchFamily="18" charset="0"/>
                        </a:rPr>
                        <a:t> взятки;</a:t>
                      </a:r>
                      <a:endParaRPr lang="ru-RU" sz="1100" dirty="0">
                        <a:latin typeface="Times New Roman" pitchFamily="18" charset="0"/>
                        <a:ea typeface="Calibri"/>
                        <a:cs typeface="Times New Roman" pitchFamily="18" charset="0"/>
                      </a:endParaRPr>
                    </a:p>
                    <a:p>
                      <a:pPr indent="342265" algn="just">
                        <a:lnSpc>
                          <a:spcPct val="100000"/>
                        </a:lnSpc>
                        <a:spcBef>
                          <a:spcPts val="0"/>
                        </a:spcBef>
                        <a:spcAft>
                          <a:spcPts val="0"/>
                        </a:spcAft>
                      </a:pPr>
                      <a:r>
                        <a:rPr lang="ru-RU" sz="1100" dirty="0">
                          <a:solidFill>
                            <a:srgbClr val="000000"/>
                          </a:solidFill>
                          <a:latin typeface="Times New Roman" pitchFamily="18" charset="0"/>
                          <a:ea typeface="Calibri"/>
                          <a:cs typeface="Times New Roman" pitchFamily="18" charset="0"/>
                        </a:rPr>
                        <a:t>в) </a:t>
                      </a:r>
                      <a:r>
                        <a:rPr lang="ru-RU" sz="1100" dirty="0" err="1">
                          <a:solidFill>
                            <a:srgbClr val="000000"/>
                          </a:solidFill>
                          <a:latin typeface="Times New Roman" pitchFamily="18" charset="0"/>
                          <a:ea typeface="Calibri"/>
                          <a:cs typeface="Times New Roman" pitchFamily="18" charset="0"/>
                        </a:rPr>
                        <a:t>в</a:t>
                      </a:r>
                      <a:r>
                        <a:rPr lang="ru-RU" sz="1100" dirty="0">
                          <a:solidFill>
                            <a:srgbClr val="000000"/>
                          </a:solidFill>
                          <a:latin typeface="Times New Roman" pitchFamily="18" charset="0"/>
                          <a:ea typeface="Calibri"/>
                          <a:cs typeface="Times New Roman" pitchFamily="18" charset="0"/>
                        </a:rPr>
                        <a:t> крупном размере, -</a:t>
                      </a:r>
                      <a:endParaRPr lang="ru-RU" sz="1100" dirty="0">
                        <a:latin typeface="Times New Roman" pitchFamily="18" charset="0"/>
                        <a:ea typeface="Calibri"/>
                        <a:cs typeface="Times New Roman" pitchFamily="18" charset="0"/>
                      </a:endParaRPr>
                    </a:p>
                    <a:p>
                      <a:pPr indent="342265" algn="just">
                        <a:lnSpc>
                          <a:spcPct val="100000"/>
                        </a:lnSpc>
                        <a:spcBef>
                          <a:spcPts val="0"/>
                        </a:spcBef>
                        <a:spcAft>
                          <a:spcPts val="0"/>
                        </a:spcAft>
                      </a:pPr>
                      <a:r>
                        <a:rPr lang="ru-RU" sz="1100" b="1" dirty="0">
                          <a:solidFill>
                            <a:srgbClr val="000000"/>
                          </a:solidFill>
                          <a:latin typeface="Times New Roman" pitchFamily="18" charset="0"/>
                          <a:ea typeface="Calibri"/>
                          <a:cs typeface="Times New Roman" pitchFamily="18" charset="0"/>
                        </a:rPr>
                        <a:t>наказываются штрафом в размере от двух миллионов до четырех миллионов рублей, или в размере заработной платы или иного дохода осужденного за период от двух до четырех лет, или в размере от семидесятикратной до девяностократной суммы взятки с лишением права занимать определенные должности или заниматься определенной деятельностью на срок до десяти лет либо лишением свободы на срок от семи до двенадцати лет со штрафом в размере до шестидесятикратной суммы взятки или без такового и с лишением права занимать определенные должности или заниматься определенной деятельностью на срок до десяти лет или без такового. </a:t>
                      </a:r>
                      <a:endParaRPr lang="ru-RU" sz="1100" dirty="0">
                        <a:latin typeface="Times New Roman" pitchFamily="18" charset="0"/>
                        <a:ea typeface="Calibri"/>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7. Деяния, предусмотренные </a:t>
                      </a:r>
                      <a:r>
                        <a:rPr lang="ru-RU" sz="1100" u="none" strike="noStrike" dirty="0" smtClean="0">
                          <a:solidFill>
                            <a:schemeClr val="tx1"/>
                          </a:solidFill>
                          <a:latin typeface="Times New Roman" pitchFamily="18" charset="0"/>
                          <a:ea typeface="Calibri"/>
                          <a:cs typeface="Times New Roman" pitchFamily="18" charset="0"/>
                        </a:rPr>
                        <a:t>частью</a:t>
                      </a:r>
                      <a:r>
                        <a:rPr lang="ru-RU" sz="1100" u="none" strike="noStrike" baseline="0" dirty="0" smtClean="0">
                          <a:solidFill>
                            <a:schemeClr val="tx1"/>
                          </a:solidFill>
                          <a:latin typeface="Times New Roman" pitchFamily="18" charset="0"/>
                          <a:ea typeface="Calibri"/>
                          <a:cs typeface="Times New Roman" pitchFamily="18" charset="0"/>
                        </a:rPr>
                        <a:t> пятой</a:t>
                      </a:r>
                      <a:r>
                        <a:rPr lang="ru-RU" sz="1100" dirty="0" smtClean="0">
                          <a:solidFill>
                            <a:schemeClr val="tx1"/>
                          </a:solidFill>
                          <a:latin typeface="Times New Roman" pitchFamily="18" charset="0"/>
                          <a:ea typeface="Calibri"/>
                          <a:cs typeface="Times New Roman" pitchFamily="18" charset="0"/>
                        </a:rPr>
                        <a:t> </a:t>
                      </a:r>
                      <a:r>
                        <a:rPr lang="ru-RU" sz="1100" dirty="0">
                          <a:latin typeface="Times New Roman" pitchFamily="18" charset="0"/>
                          <a:ea typeface="Calibri"/>
                          <a:cs typeface="Times New Roman" pitchFamily="18" charset="0"/>
                        </a:rPr>
                        <a:t>настоящей статьи, если они:</a:t>
                      </a:r>
                    </a:p>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а) совершены группой лиц по предварительному сговору или организованной группой;</a:t>
                      </a:r>
                    </a:p>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б) сопряжены с вымогательством предмета подкупа;</a:t>
                      </a:r>
                    </a:p>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в) совершены за незаконные действия (бездействие);</a:t>
                      </a:r>
                    </a:p>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г) совершены в крупном размере, -</a:t>
                      </a:r>
                    </a:p>
                    <a:p>
                      <a:pPr indent="342265" algn="just">
                        <a:lnSpc>
                          <a:spcPct val="100000"/>
                        </a:lnSpc>
                        <a:spcBef>
                          <a:spcPts val="0"/>
                        </a:spcBef>
                        <a:spcAft>
                          <a:spcPts val="0"/>
                        </a:spcAft>
                      </a:pPr>
                      <a:r>
                        <a:rPr lang="ru-RU" sz="1100" dirty="0">
                          <a:latin typeface="Times New Roman" pitchFamily="18" charset="0"/>
                          <a:ea typeface="Calibri"/>
                          <a:cs typeface="Times New Roman" pitchFamily="18" charset="0"/>
                        </a:rPr>
                        <a:t>наказываются штрафом в размере от одного миллиона до трех миллионов рублей, или в размере заработной платы или иного дохода осужденного за период от одного года до трех лет, или в размере от тридцатикратной до шестидесятикратной суммы коммерческого подкупа с лишением права занимать определенные должности или заниматься определенной деятельностью на срок до пяти лет либо лишением свободы на срок от пяти до девяти лет со штрафом в размере до сорокакратной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пяти лет или без такового.</a:t>
                      </a:r>
                      <a:r>
                        <a:rPr lang="ru-RU" sz="1100" dirty="0">
                          <a:solidFill>
                            <a:srgbClr val="000000"/>
                          </a:solidFill>
                          <a:latin typeface="Times New Roman" pitchFamily="18" charset="0"/>
                          <a:ea typeface="Calibri"/>
                          <a:cs typeface="Times New Roman" pitchFamily="18" charset="0"/>
                        </a:rPr>
                        <a:t> </a:t>
                      </a:r>
                      <a:endParaRPr lang="ru-RU" sz="1100" dirty="0">
                        <a:latin typeface="Times New Roman" pitchFamily="18" charset="0"/>
                        <a:ea typeface="Calibri"/>
                        <a:cs typeface="Times New Roman" pitchFamily="18" charset="0"/>
                      </a:endParaRPr>
                    </a:p>
                  </a:txBody>
                  <a:tcPr marL="41296" marR="41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260648"/>
          <a:ext cx="8712968" cy="6264696"/>
        </p:xfrm>
        <a:graphic>
          <a:graphicData uri="http://schemas.openxmlformats.org/drawingml/2006/table">
            <a:tbl>
              <a:tblPr/>
              <a:tblGrid>
                <a:gridCol w="4435640"/>
                <a:gridCol w="4277328"/>
              </a:tblGrid>
              <a:tr h="421968">
                <a:tc>
                  <a:txBody>
                    <a:bodyPr/>
                    <a:lstStyle/>
                    <a:p>
                      <a:pPr indent="342900" algn="ctr">
                        <a:lnSpc>
                          <a:spcPct val="100000"/>
                        </a:lnSpc>
                        <a:spcBef>
                          <a:spcPts val="0"/>
                        </a:spcBef>
                        <a:spcAft>
                          <a:spcPts val="0"/>
                        </a:spcAft>
                      </a:pPr>
                      <a:endParaRPr lang="ru-RU" sz="1200" dirty="0">
                        <a:latin typeface="Calibri"/>
                        <a:ea typeface="Calibri"/>
                        <a:cs typeface="Times New Roman"/>
                      </a:endParaRPr>
                    </a:p>
                    <a:p>
                      <a:pPr indent="342900" algn="ctr">
                        <a:lnSpc>
                          <a:spcPct val="100000"/>
                        </a:lnSpc>
                        <a:spcBef>
                          <a:spcPts val="0"/>
                        </a:spcBef>
                        <a:spcAft>
                          <a:spcPts val="0"/>
                        </a:spcAft>
                      </a:pPr>
                      <a:r>
                        <a:rPr lang="ru-RU" sz="1200" b="1" dirty="0">
                          <a:latin typeface="Times New Roman"/>
                          <a:ea typeface="Calibri"/>
                          <a:cs typeface="Times New Roman"/>
                        </a:rPr>
                        <a:t>Статья 290. Получение взятки</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Bef>
                          <a:spcPts val="0"/>
                        </a:spcBef>
                        <a:spcAft>
                          <a:spcPts val="0"/>
                        </a:spcAft>
                      </a:pPr>
                      <a:endParaRPr lang="ru-RU" sz="1200">
                        <a:latin typeface="Calibri"/>
                        <a:ea typeface="Calibri"/>
                        <a:cs typeface="Times New Roman"/>
                      </a:endParaRPr>
                    </a:p>
                    <a:p>
                      <a:pPr indent="342900" algn="ctr">
                        <a:lnSpc>
                          <a:spcPct val="100000"/>
                        </a:lnSpc>
                        <a:spcBef>
                          <a:spcPts val="0"/>
                        </a:spcBef>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363">
                <a:tc>
                  <a:txBody>
                    <a:bodyPr/>
                    <a:lstStyle/>
                    <a:p>
                      <a:pPr indent="342900" algn="just">
                        <a:lnSpc>
                          <a:spcPct val="100000"/>
                        </a:lnSpc>
                        <a:spcBef>
                          <a:spcPts val="0"/>
                        </a:spcBef>
                        <a:spcAft>
                          <a:spcPts val="0"/>
                        </a:spcAft>
                      </a:pPr>
                      <a:r>
                        <a:rPr lang="ru-RU" sz="1200" dirty="0">
                          <a:solidFill>
                            <a:srgbClr val="000000"/>
                          </a:solidFill>
                          <a:latin typeface="Times New Roman"/>
                          <a:ea typeface="Calibri"/>
                          <a:cs typeface="Times New Roman"/>
                        </a:rPr>
                        <a:t>6. Деяния, предусмотренные </a:t>
                      </a:r>
                      <a:r>
                        <a:rPr lang="ru-RU" sz="1200" u="none" strike="noStrike" dirty="0">
                          <a:solidFill>
                            <a:srgbClr val="000000"/>
                          </a:solidFill>
                          <a:latin typeface="Times New Roman"/>
                          <a:ea typeface="Calibri"/>
                          <a:cs typeface="Times New Roman"/>
                        </a:rPr>
                        <a:t>частями первой</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третьей</a:t>
                      </a:r>
                      <a:r>
                        <a:rPr lang="ru-RU" sz="1200" dirty="0">
                          <a:solidFill>
                            <a:srgbClr val="000000"/>
                          </a:solidFill>
                          <a:latin typeface="Times New Roman"/>
                          <a:ea typeface="Calibri"/>
                          <a:cs typeface="Times New Roman"/>
                        </a:rPr>
                        <a:t>, </a:t>
                      </a:r>
                      <a:r>
                        <a:rPr lang="ru-RU" sz="1200" u="none" strike="noStrike" dirty="0" smtClean="0">
                          <a:solidFill>
                            <a:srgbClr val="000000"/>
                          </a:solidFill>
                          <a:latin typeface="Times New Roman"/>
                          <a:ea typeface="Calibri"/>
                          <a:cs typeface="Times New Roman"/>
                        </a:rPr>
                        <a:t>четвертой,</a:t>
                      </a:r>
                      <a:r>
                        <a:rPr lang="ru-RU" sz="1200" dirty="0" smtClean="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пунктами "а"</a:t>
                      </a:r>
                      <a:r>
                        <a:rPr lang="ru-RU" sz="1200" dirty="0">
                          <a:solidFill>
                            <a:srgbClr val="000000"/>
                          </a:solidFill>
                          <a:latin typeface="Times New Roman"/>
                          <a:ea typeface="Calibri"/>
                          <a:cs typeface="Times New Roman"/>
                        </a:rPr>
                        <a:t> и </a:t>
                      </a:r>
                      <a:r>
                        <a:rPr lang="ru-RU" sz="1200" u="none" strike="noStrike" dirty="0">
                          <a:solidFill>
                            <a:srgbClr val="000000"/>
                          </a:solidFill>
                          <a:latin typeface="Times New Roman"/>
                          <a:ea typeface="Calibri"/>
                          <a:cs typeface="Times New Roman"/>
                        </a:rPr>
                        <a:t>"б" части пятой</a:t>
                      </a:r>
                      <a:r>
                        <a:rPr lang="ru-RU" sz="1200" dirty="0">
                          <a:solidFill>
                            <a:srgbClr val="000000"/>
                          </a:solidFill>
                          <a:latin typeface="Times New Roman"/>
                          <a:ea typeface="Calibri"/>
                          <a:cs typeface="Times New Roman"/>
                        </a:rPr>
                        <a:t> настоящей статьи, совершенные в особо крупном размере,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solidFill>
                            <a:srgbClr val="000000"/>
                          </a:solidFill>
                          <a:latin typeface="Times New Roman"/>
                          <a:ea typeface="Calibri"/>
                          <a:cs typeface="Times New Roman"/>
                        </a:rPr>
                        <a:t>наказываются штрафом в размере от трех миллионов до пяти миллионов рублей, или в размере заработной платы или иного дохода осужденного за период от трех до пяти лет, или в размере от восьмидесятикратной до стократной суммы взятки с лишением права занимать определенные должности или заниматься определенной деятельностью на срок до пятнадцати лет либо лишением свободы на срок от восьми до пятнадцати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пятнадцати лет или без такового.</a:t>
                      </a:r>
                      <a:r>
                        <a:rPr lang="ru-RU" sz="1200" b="1" dirty="0">
                          <a:solidFill>
                            <a:srgbClr val="000000"/>
                          </a:solidFill>
                          <a:latin typeface="Calibri"/>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r>
                        <a:rPr lang="ru-RU" sz="1200" dirty="0">
                          <a:solidFill>
                            <a:srgbClr val="000000"/>
                          </a:solidFill>
                          <a:latin typeface="Times New Roman"/>
                          <a:ea typeface="Calibri"/>
                          <a:cs typeface="Times New Roman"/>
                        </a:rPr>
                        <a:t>8. Деяния, предусмотренные </a:t>
                      </a:r>
                      <a:r>
                        <a:rPr lang="ru-RU" sz="1200" u="none" strike="noStrike" dirty="0">
                          <a:solidFill>
                            <a:srgbClr val="000000"/>
                          </a:solidFill>
                          <a:latin typeface="Times New Roman"/>
                          <a:ea typeface="Calibri"/>
                          <a:cs typeface="Times New Roman"/>
                        </a:rPr>
                        <a:t>частью пятой</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пунктами "а"</a:t>
                      </a:r>
                      <a:r>
                        <a:rPr lang="ru-RU" sz="1200" dirty="0">
                          <a:solidFill>
                            <a:srgbClr val="000000"/>
                          </a:solidFill>
                          <a:latin typeface="Times New Roman"/>
                          <a:ea typeface="Calibri"/>
                          <a:cs typeface="Times New Roman"/>
                        </a:rPr>
                        <a:t> - </a:t>
                      </a:r>
                      <a:r>
                        <a:rPr lang="ru-RU" sz="1200" u="none" strike="noStrike" dirty="0">
                          <a:solidFill>
                            <a:srgbClr val="000000"/>
                          </a:solidFill>
                          <a:latin typeface="Times New Roman"/>
                          <a:ea typeface="Calibri"/>
                          <a:cs typeface="Times New Roman"/>
                        </a:rPr>
                        <a:t>"в" части седьмой</a:t>
                      </a:r>
                      <a:r>
                        <a:rPr lang="ru-RU" sz="1200" dirty="0">
                          <a:solidFill>
                            <a:srgbClr val="000000"/>
                          </a:solidFill>
                          <a:latin typeface="Times New Roman"/>
                          <a:ea typeface="Calibri"/>
                          <a:cs typeface="Times New Roman"/>
                        </a:rPr>
                        <a:t> настоящей статьи, совершенные в особо крупном размере,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latin typeface="Times New Roman"/>
                          <a:ea typeface="Calibri"/>
                          <a:cs typeface="Times New Roman"/>
                        </a:rPr>
                        <a:t>наказываются штрафом в размере от двух миллионов до пяти миллионов рублей, или в размере заработной платы или иного дохода осужденного за период от двух до пяти лет, или в размере от пятидесятикратной до девяностократной суммы коммерческого подкупа с лишением права занимать определенные должности или заниматься определенной деятельностью на срок до шести лет либо лишением свободы на срок от семи до двенадцати лет со штрафом в размере до пятидесятикратной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шести лет или без такового.</a:t>
                      </a:r>
                      <a:r>
                        <a:rPr lang="ru-RU" sz="1200" dirty="0">
                          <a:solidFill>
                            <a:srgbClr val="000000"/>
                          </a:solidFill>
                          <a:latin typeface="Times New Roman"/>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365">
                <a:tc>
                  <a:txBody>
                    <a:bodyPr/>
                    <a:lstStyle/>
                    <a:p>
                      <a:pPr indent="342900" algn="just">
                        <a:lnSpc>
                          <a:spcPct val="100000"/>
                        </a:lnSpc>
                        <a:spcBef>
                          <a:spcPts val="0"/>
                        </a:spcBef>
                        <a:spcAft>
                          <a:spcPts val="0"/>
                        </a:spcAft>
                      </a:pPr>
                      <a:endParaRPr lang="ru-RU" sz="1200" dirty="0">
                        <a:latin typeface="Calibri"/>
                        <a:ea typeface="Calibri"/>
                        <a:cs typeface="Times New Roman"/>
                      </a:endParaRPr>
                    </a:p>
                    <a:p>
                      <a:pPr indent="342900" algn="just">
                        <a:lnSpc>
                          <a:spcPct val="100000"/>
                        </a:lnSpc>
                        <a:spcBef>
                          <a:spcPts val="0"/>
                        </a:spcBef>
                        <a:spcAft>
                          <a:spcPts val="0"/>
                        </a:spcAft>
                      </a:pPr>
                      <a:r>
                        <a:rPr lang="ru-RU" sz="1200" i="1" dirty="0">
                          <a:solidFill>
                            <a:srgbClr val="000000"/>
                          </a:solidFill>
                          <a:latin typeface="Times New Roman"/>
                          <a:ea typeface="Calibri"/>
                          <a:cs typeface="Times New Roman"/>
                        </a:rPr>
                        <a:t>1. Значительным размером взятки в настоящей статье, </a:t>
                      </a:r>
                      <a:r>
                        <a:rPr lang="ru-RU" sz="1200" i="1" u="none" strike="noStrike" dirty="0">
                          <a:solidFill>
                            <a:srgbClr val="000000"/>
                          </a:solidFill>
                          <a:latin typeface="Times New Roman"/>
                          <a:ea typeface="Calibri"/>
                          <a:cs typeface="Times New Roman"/>
                        </a:rPr>
                        <a:t>статьях 291</a:t>
                      </a:r>
                      <a:r>
                        <a:rPr lang="ru-RU" sz="1200" i="1" dirty="0">
                          <a:solidFill>
                            <a:srgbClr val="000000"/>
                          </a:solidFill>
                          <a:latin typeface="Times New Roman"/>
                          <a:ea typeface="Calibri"/>
                          <a:cs typeface="Times New Roman"/>
                        </a:rPr>
                        <a:t> и </a:t>
                      </a:r>
                      <a:r>
                        <a:rPr lang="ru-RU" sz="1200" i="1" u="none" strike="noStrike" dirty="0">
                          <a:solidFill>
                            <a:srgbClr val="000000"/>
                          </a:solidFill>
                          <a:latin typeface="Times New Roman"/>
                          <a:ea typeface="Calibri"/>
                          <a:cs typeface="Times New Roman"/>
                        </a:rPr>
                        <a:t>291.1</a:t>
                      </a:r>
                      <a:r>
                        <a:rPr lang="ru-RU" sz="1200" i="1" dirty="0">
                          <a:solidFill>
                            <a:srgbClr val="000000"/>
                          </a:solidFill>
                          <a:latin typeface="Times New Roman"/>
                          <a:ea typeface="Calibri"/>
                          <a:cs typeface="Times New Roman"/>
                        </a:rPr>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взятки - превышающие сто пятьдесят тысяч рублей, особо крупным размером взятки - превышающие один миллион рублей.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endParaRPr lang="ru-RU" sz="1200" dirty="0">
                        <a:latin typeface="Calibri"/>
                        <a:ea typeface="Calibri"/>
                        <a:cs typeface="Times New Roman"/>
                      </a:endParaRPr>
                    </a:p>
                    <a:p>
                      <a:pPr indent="342900" algn="just">
                        <a:lnSpc>
                          <a:spcPct val="100000"/>
                        </a:lnSpc>
                        <a:spcBef>
                          <a:spcPts val="0"/>
                        </a:spcBef>
                        <a:spcAft>
                          <a:spcPts val="0"/>
                        </a:spcAft>
                      </a:pPr>
                      <a:r>
                        <a:rPr lang="ru-RU" sz="1200" i="1" dirty="0">
                          <a:solidFill>
                            <a:srgbClr val="000000"/>
                          </a:solidFill>
                          <a:latin typeface="Times New Roman"/>
                          <a:ea typeface="Calibri"/>
                          <a:cs typeface="Times New Roman"/>
                        </a:rPr>
                        <a:t>1. Значительным размером коммерческого подкупа в настоящей статье и </a:t>
                      </a:r>
                      <a:r>
                        <a:rPr lang="ru-RU" sz="1200" i="1" u="none" strike="noStrike" dirty="0">
                          <a:solidFill>
                            <a:srgbClr val="000000"/>
                          </a:solidFill>
                          <a:latin typeface="Times New Roman"/>
                          <a:ea typeface="Calibri"/>
                          <a:cs typeface="Times New Roman"/>
                        </a:rPr>
                        <a:t>статье 204.1</a:t>
                      </a:r>
                      <a:r>
                        <a:rPr lang="ru-RU" sz="1200" i="1" dirty="0">
                          <a:solidFill>
                            <a:srgbClr val="000000"/>
                          </a:solidFill>
                          <a:latin typeface="Times New Roman"/>
                          <a:ea typeface="Calibri"/>
                          <a:cs typeface="Times New Roman"/>
                        </a:rPr>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коммерческого подкупа - превышающие сто пятьдесят тысяч рублей, особо крупным размером коммерческого подкупа - превышающие один миллион рублей.</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143932" cy="1000132"/>
          </a:xfrm>
        </p:spPr>
        <p:txBody>
          <a:bodyPr>
            <a:noAutofit/>
          </a:bodyPr>
          <a:lstStyle/>
          <a:p>
            <a:pPr algn="ctr"/>
            <a:r>
              <a:rPr lang="ru-RU" sz="3600" b="1" dirty="0" smtClean="0">
                <a:solidFill>
                  <a:srgbClr val="FF0000"/>
                </a:solidFill>
                <a:latin typeface="Times New Roman" pitchFamily="18" charset="0"/>
                <a:cs typeface="Times New Roman" pitchFamily="18" charset="0"/>
              </a:rPr>
              <a:t>Коррупция в образовательных организациях</a:t>
            </a:r>
            <a:r>
              <a:rPr lang="ru-RU" sz="3600" dirty="0" smtClean="0">
                <a:solidFill>
                  <a:srgbClr val="FF0000"/>
                </a:solidFill>
                <a:latin typeface="Times New Roman" pitchFamily="18" charset="0"/>
                <a:cs typeface="Times New Roman" pitchFamily="18" charset="0"/>
              </a:rPr>
              <a:t> </a:t>
            </a:r>
            <a:endParaRPr lang="ru-RU" sz="3600" dirty="0"/>
          </a:p>
        </p:txBody>
      </p:sp>
      <p:sp>
        <p:nvSpPr>
          <p:cNvPr id="3" name="Содержимое 2"/>
          <p:cNvSpPr>
            <a:spLocks noGrp="1"/>
          </p:cNvSpPr>
          <p:nvPr>
            <p:ph idx="1"/>
          </p:nvPr>
        </p:nvSpPr>
        <p:spPr>
          <a:xfrm>
            <a:off x="571472" y="1428736"/>
            <a:ext cx="8215370" cy="4857784"/>
          </a:xfrm>
        </p:spPr>
        <p:txBody>
          <a:bodyPr/>
          <a:lstStyle/>
          <a:p>
            <a:pPr algn="ctr">
              <a:spcBef>
                <a:spcPts val="0"/>
              </a:spcBef>
              <a:buNone/>
            </a:pPr>
            <a:r>
              <a:rPr lang="ru-RU" sz="2800" dirty="0" smtClean="0">
                <a:latin typeface="Times New Roman" pitchFamily="18" charset="0"/>
                <a:cs typeface="Times New Roman" pitchFamily="18" charset="0"/>
              </a:rPr>
              <a:t> </a:t>
            </a:r>
          </a:p>
          <a:p>
            <a:pPr algn="ctr">
              <a:spcBef>
                <a:spcPts val="0"/>
              </a:spcBef>
            </a:pPr>
            <a:r>
              <a:rPr lang="ru-RU" sz="2800" dirty="0" smtClean="0">
                <a:latin typeface="Times New Roman" pitchFamily="18" charset="0"/>
                <a:cs typeface="Times New Roman" pitchFamily="18" charset="0"/>
              </a:rPr>
              <a:t> общественно опасное социально-правовое явление, возникающее в государственных, муниципальных и частных образовательных организациях и заключающееся в непосредственном либо опосредованном использовании субъектами должностного или служебного положения, статуса в личных или групповых интересах для извлечения выгод, преимуществ материального и нематериального характера.</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260648"/>
          <a:ext cx="8784976" cy="6480720"/>
        </p:xfrm>
        <a:graphic>
          <a:graphicData uri="http://schemas.openxmlformats.org/drawingml/2006/table">
            <a:tbl>
              <a:tblPr/>
              <a:tblGrid>
                <a:gridCol w="4472298"/>
                <a:gridCol w="4312678"/>
              </a:tblGrid>
              <a:tr h="374860">
                <a:tc>
                  <a:txBody>
                    <a:bodyPr/>
                    <a:lstStyle/>
                    <a:p>
                      <a:pPr indent="342900" algn="ctr">
                        <a:lnSpc>
                          <a:spcPct val="100000"/>
                        </a:lnSpc>
                        <a:spcAft>
                          <a:spcPts val="0"/>
                        </a:spcAft>
                      </a:pPr>
                      <a:r>
                        <a:rPr lang="ru-RU" sz="1200" b="1" dirty="0">
                          <a:latin typeface="Times New Roman"/>
                          <a:ea typeface="Calibri"/>
                          <a:cs typeface="Times New Roman"/>
                        </a:rPr>
                        <a:t>Статья 291.1. Посредничество во взяточничестве</a:t>
                      </a:r>
                      <a:endParaRPr lang="ru-RU" sz="1200" dirty="0">
                        <a:latin typeface="Calibri"/>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b="1">
                          <a:latin typeface="Times New Roman"/>
                          <a:ea typeface="Calibri"/>
                          <a:cs typeface="Times New Roman"/>
                        </a:rPr>
                        <a:t>Статья 204.1. Посредничество в коммерческом подкупе</a:t>
                      </a:r>
                      <a:endParaRPr lang="ru-RU" sz="1200">
                        <a:latin typeface="Calibri"/>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651">
                <a:tc>
                  <a:txBody>
                    <a:bodyPr/>
                    <a:lstStyle/>
                    <a:p>
                      <a:pPr indent="342900" algn="just">
                        <a:lnSpc>
                          <a:spcPct val="100000"/>
                        </a:lnSpc>
                        <a:spcAft>
                          <a:spcPts val="0"/>
                        </a:spcAft>
                      </a:pPr>
                      <a:r>
                        <a:rPr lang="ru-RU" sz="1200" dirty="0">
                          <a:solidFill>
                            <a:srgbClr val="000000"/>
                          </a:solidFill>
                          <a:latin typeface="Times New Roman"/>
                          <a:ea typeface="Calibri"/>
                          <a:cs typeface="Times New Roman"/>
                        </a:rPr>
                        <a:t>1. Посредничество во взяточничестве, то есть непосредственная передача взятки по поручению взяткодателя или взяткополучателя либо иное способствование взяткодателю и (или) взяткополучателю в достижении либо реализации соглашения между ними о получении и даче взятки в </a:t>
                      </a:r>
                      <a:r>
                        <a:rPr lang="ru-RU" sz="1200" u="none" strike="noStrike" dirty="0">
                          <a:solidFill>
                            <a:srgbClr val="000000"/>
                          </a:solidFill>
                          <a:latin typeface="Times New Roman"/>
                          <a:ea typeface="Calibri"/>
                          <a:cs typeface="Times New Roman"/>
                        </a:rPr>
                        <a:t>значительном размере</a:t>
                      </a:r>
                      <a:r>
                        <a:rPr lang="ru-RU" sz="1200" dirty="0">
                          <a:solidFill>
                            <a:srgbClr val="000000"/>
                          </a:solidFill>
                          <a:latin typeface="Times New Roman"/>
                          <a:ea typeface="Calibri"/>
                          <a:cs typeface="Times New Roman"/>
                        </a:rPr>
                        <a:t>,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наказывается штрафом в размере до семисот тысяч рублей, или в размере заработной платы или иного дохода осужденного за период до одного года, или в размере от двадцатикратной до сорокакратной суммы взятки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четырех лет со штрафом в размере до двадцатикратной суммы взятки или без такового.</a:t>
                      </a:r>
                      <a:endParaRPr lang="ru-RU" sz="1200" dirty="0">
                        <a:latin typeface="Calibri"/>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a:latin typeface="Times New Roman"/>
                          <a:ea typeface="Calibri"/>
                          <a:cs typeface="Times New Roman"/>
                        </a:rPr>
                        <a:t>1. Посредничество в коммерческом подкупе, то есть непосредственная передача предмета коммерческого подкупа (незаконного вознаграждения) по поручению лица, передающего предмет коммерческого подкупа, или лица, получающего предмет коммерческого подкупа, либо иное способствование этим лицам в достижении или реализации соглашения между ними о передаче и получении предмета коммерческого подкупа, в значительном размере -</a:t>
                      </a:r>
                      <a:endParaRPr lang="ru-RU" sz="1200">
                        <a:latin typeface="Calibri"/>
                        <a:ea typeface="Calibri"/>
                        <a:cs typeface="Times New Roman"/>
                      </a:endParaRPr>
                    </a:p>
                    <a:p>
                      <a:pPr indent="342900" algn="just">
                        <a:lnSpc>
                          <a:spcPct val="100000"/>
                        </a:lnSpc>
                        <a:spcBef>
                          <a:spcPts val="800"/>
                        </a:spcBef>
                        <a:spcAft>
                          <a:spcPts val="0"/>
                        </a:spcAft>
                      </a:pPr>
                      <a:r>
                        <a:rPr lang="ru-RU" sz="1200" b="1">
                          <a:latin typeface="Times New Roman"/>
                          <a:ea typeface="Calibri"/>
                          <a:cs typeface="Times New Roman"/>
                        </a:rPr>
                        <a:t>наказывается штрафом в размере до четырехсот тысяч рублей, или в размере заработной платы или иного дохода осужденного за период до шести месяцев, или в размере от пятикратной до двадцатикратной суммы коммерческого подкупа, либо ограничением свободы на срок до двух лет, либо исправительными работами на срок до двух лет, либо лишением свободы на тот же срок со штрафом в размере до пятикратной суммы коммерческого подкупа или без такового. </a:t>
                      </a:r>
                      <a:endParaRPr lang="ru-RU" sz="1200">
                        <a:latin typeface="Calibri"/>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0209">
                <a:tc>
                  <a:txBody>
                    <a:bodyPr/>
                    <a:lstStyle/>
                    <a:p>
                      <a:pPr indent="342900" algn="just">
                        <a:lnSpc>
                          <a:spcPct val="100000"/>
                        </a:lnSpc>
                        <a:spcAft>
                          <a:spcPts val="0"/>
                        </a:spcAft>
                      </a:pPr>
                      <a:r>
                        <a:rPr lang="ru-RU" sz="1200" dirty="0">
                          <a:latin typeface="Times New Roman"/>
                          <a:ea typeface="Calibri"/>
                          <a:cs typeface="Times New Roman"/>
                        </a:rPr>
                        <a:t>2. Посредничество во взяточничестве за совершение заведомо незаконных действий (бездействие) либо лицом с использованием своего служебного положения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наказывается штрафом в размере до одного миллиона рублей, или в размере заработной платы или иного дохода осужденного за период до одного года, или в размере от двадцатикратной до пятидесятикратной суммы взятки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от трех до семи лет со штрафом в размере до тридцатикратной суммы взятки или без такового и с лишением права занимать определенные должности или заниматься определенной деятельностью на срок до трех лет или без такового.</a:t>
                      </a:r>
                      <a:endParaRPr lang="ru-RU" sz="1200" dirty="0">
                        <a:latin typeface="Calibri"/>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endParaRPr lang="ru-RU" sz="1200" dirty="0">
                        <a:latin typeface="Times New Roman"/>
                        <a:ea typeface="Calibri"/>
                        <a:cs typeface="Times New Roman"/>
                      </a:endParaRPr>
                    </a:p>
                  </a:txBody>
                  <a:tcPr marL="42464" marR="424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188640"/>
          <a:ext cx="8496944" cy="6336706"/>
        </p:xfrm>
        <a:graphic>
          <a:graphicData uri="http://schemas.openxmlformats.org/drawingml/2006/table">
            <a:tbl>
              <a:tblPr/>
              <a:tblGrid>
                <a:gridCol w="4325664"/>
                <a:gridCol w="4171280"/>
              </a:tblGrid>
              <a:tr h="501160">
                <a:tc>
                  <a:txBody>
                    <a:bodyPr/>
                    <a:lstStyle/>
                    <a:p>
                      <a:pPr indent="342900" algn="ctr">
                        <a:lnSpc>
                          <a:spcPct val="100000"/>
                        </a:lnSpc>
                        <a:spcBef>
                          <a:spcPts val="0"/>
                        </a:spcBef>
                        <a:spcAft>
                          <a:spcPts val="0"/>
                        </a:spcAft>
                      </a:pPr>
                      <a:endParaRPr lang="ru-RU" sz="1100" b="1" dirty="0" smtClean="0">
                        <a:latin typeface="Times New Roman"/>
                        <a:ea typeface="Calibri"/>
                        <a:cs typeface="Times New Roman"/>
                      </a:endParaRPr>
                    </a:p>
                    <a:p>
                      <a:pPr indent="342900" algn="ctr">
                        <a:lnSpc>
                          <a:spcPct val="100000"/>
                        </a:lnSpc>
                        <a:spcBef>
                          <a:spcPts val="0"/>
                        </a:spcBef>
                        <a:spcAft>
                          <a:spcPts val="0"/>
                        </a:spcAft>
                      </a:pPr>
                      <a:r>
                        <a:rPr lang="ru-RU" sz="1100" b="1" dirty="0" smtClean="0">
                          <a:latin typeface="Times New Roman"/>
                          <a:ea typeface="Calibri"/>
                          <a:cs typeface="Times New Roman"/>
                        </a:rPr>
                        <a:t>Статья </a:t>
                      </a:r>
                      <a:r>
                        <a:rPr lang="ru-RU" sz="1100" b="1" dirty="0">
                          <a:latin typeface="Times New Roman"/>
                          <a:ea typeface="Calibri"/>
                          <a:cs typeface="Times New Roman"/>
                        </a:rPr>
                        <a:t>291.1. Посредничество во взяточничестве</a:t>
                      </a:r>
                      <a:endParaRPr lang="ru-RU" sz="1100" dirty="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Bef>
                          <a:spcPts val="0"/>
                        </a:spcBef>
                        <a:spcAft>
                          <a:spcPts val="0"/>
                        </a:spcAft>
                      </a:pPr>
                      <a:endParaRPr lang="ru-RU" sz="1100">
                        <a:latin typeface="Calibri"/>
                        <a:ea typeface="Calibri"/>
                        <a:cs typeface="Times New Roman"/>
                      </a:endParaRPr>
                    </a:p>
                    <a:p>
                      <a:pPr indent="342900" algn="ctr">
                        <a:lnSpc>
                          <a:spcPct val="100000"/>
                        </a:lnSpc>
                        <a:spcBef>
                          <a:spcPts val="0"/>
                        </a:spcBef>
                        <a:spcAft>
                          <a:spcPts val="0"/>
                        </a:spcAft>
                      </a:pPr>
                      <a:r>
                        <a:rPr lang="ru-RU" sz="1100" b="1">
                          <a:latin typeface="Times New Roman"/>
                          <a:ea typeface="Calibri"/>
                          <a:cs typeface="Times New Roman"/>
                        </a:rPr>
                        <a:t>Статья 204.1. Посредничество в коммерческом подкупе</a:t>
                      </a:r>
                      <a:endParaRPr lang="ru-RU" sz="110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7869">
                <a:tc>
                  <a:txBody>
                    <a:bodyPr/>
                    <a:lstStyle/>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3. Посредничество во взяточничестве, совершенное:</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а) группой лиц по предварительному сговору или организованной группой;</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solidFill>
                            <a:srgbClr val="000000"/>
                          </a:solidFill>
                          <a:latin typeface="Times New Roman"/>
                          <a:ea typeface="Calibri"/>
                          <a:cs typeface="Times New Roman"/>
                        </a:rPr>
                        <a:t>б) в </a:t>
                      </a:r>
                      <a:r>
                        <a:rPr lang="ru-RU" sz="1100" u="none" strike="noStrike" dirty="0">
                          <a:solidFill>
                            <a:srgbClr val="000000"/>
                          </a:solidFill>
                          <a:latin typeface="Times New Roman"/>
                          <a:ea typeface="Calibri"/>
                          <a:cs typeface="Times New Roman"/>
                        </a:rPr>
                        <a:t>крупном размере</a:t>
                      </a:r>
                      <a:r>
                        <a:rPr lang="ru-RU" sz="1100" dirty="0">
                          <a:solidFill>
                            <a:srgbClr val="000000"/>
                          </a:solidFill>
                          <a:latin typeface="Times New Roman"/>
                          <a:ea typeface="Calibri"/>
                          <a:cs typeface="Times New Roman"/>
                        </a:rPr>
                        <a:t>, -</a:t>
                      </a:r>
                      <a:endParaRPr lang="ru-RU" sz="1100" dirty="0">
                        <a:latin typeface="Calibri"/>
                        <a:ea typeface="Calibri"/>
                        <a:cs typeface="Times New Roman"/>
                      </a:endParaRPr>
                    </a:p>
                    <a:p>
                      <a:pPr indent="342900" algn="just">
                        <a:lnSpc>
                          <a:spcPct val="100000"/>
                        </a:lnSpc>
                        <a:spcBef>
                          <a:spcPts val="0"/>
                        </a:spcBef>
                        <a:spcAft>
                          <a:spcPts val="0"/>
                        </a:spcAft>
                      </a:pPr>
                      <a:r>
                        <a:rPr lang="ru-RU" sz="1100" b="1" dirty="0">
                          <a:latin typeface="Times New Roman"/>
                          <a:ea typeface="Calibri"/>
                          <a:cs typeface="Times New Roman"/>
                        </a:rPr>
                        <a:t>наказывается штрафом в размере от одного миллиона до двух миллионов рублей, или в размере заработной платы или иного дохода осужденного за период от одного года до двух лет, или в размере от пятидесятикратной до семидесятикратной суммы взятки с лишением права занимать определенные должности или заниматься определенной деятельностью на срок до пяти лет или без такового либо лишением свободы на срок от пяти до десяти лет со штрафом в размере до шестидесятикратной суммы взятки или без такового и с лишением права занимать определенные должности или заниматься определенной деятельностью на срок до пяти лет или без такового.</a:t>
                      </a:r>
                      <a:endParaRPr lang="ru-RU" sz="1100" dirty="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265" algn="just">
                        <a:lnSpc>
                          <a:spcPct val="100000"/>
                        </a:lnSpc>
                        <a:spcBef>
                          <a:spcPts val="0"/>
                        </a:spcBef>
                        <a:spcAft>
                          <a:spcPts val="0"/>
                        </a:spcAft>
                      </a:pPr>
                      <a:r>
                        <a:rPr lang="ru-RU" sz="1100" dirty="0">
                          <a:latin typeface="Times New Roman"/>
                          <a:ea typeface="Calibri"/>
                          <a:cs typeface="Times New Roman"/>
                        </a:rPr>
                        <a:t>2. Посредничество в коммерческом подкупе, совершенное:</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а) группой лиц по предварительному сговору или организованной группой;</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б) за заведомо незаконные действия (бездействие);</a:t>
                      </a:r>
                      <a:endParaRPr lang="ru-RU" sz="1100" dirty="0">
                        <a:latin typeface="Calibri"/>
                        <a:ea typeface="Calibri"/>
                        <a:cs typeface="Times New Roman"/>
                      </a:endParaRPr>
                    </a:p>
                    <a:p>
                      <a:pPr indent="342265" algn="just">
                        <a:lnSpc>
                          <a:spcPct val="100000"/>
                        </a:lnSpc>
                        <a:spcBef>
                          <a:spcPts val="0"/>
                        </a:spcBef>
                        <a:spcAft>
                          <a:spcPts val="0"/>
                        </a:spcAft>
                      </a:pPr>
                      <a:r>
                        <a:rPr lang="ru-RU" sz="1100" dirty="0">
                          <a:latin typeface="Times New Roman"/>
                          <a:ea typeface="Calibri"/>
                          <a:cs typeface="Times New Roman"/>
                        </a:rPr>
                        <a:t>в) </a:t>
                      </a:r>
                      <a:r>
                        <a:rPr lang="ru-RU" sz="1100" dirty="0" err="1">
                          <a:latin typeface="Times New Roman"/>
                          <a:ea typeface="Calibri"/>
                          <a:cs typeface="Times New Roman"/>
                        </a:rPr>
                        <a:t>в</a:t>
                      </a:r>
                      <a:r>
                        <a:rPr lang="ru-RU" sz="1100" dirty="0">
                          <a:latin typeface="Times New Roman"/>
                          <a:ea typeface="Calibri"/>
                          <a:cs typeface="Times New Roman"/>
                        </a:rPr>
                        <a:t> крупном размере, -</a:t>
                      </a:r>
                      <a:endParaRPr lang="ru-RU" sz="1100" dirty="0">
                        <a:latin typeface="Calibri"/>
                        <a:ea typeface="Calibri"/>
                        <a:cs typeface="Times New Roman"/>
                      </a:endParaRPr>
                    </a:p>
                    <a:p>
                      <a:pPr indent="342900" algn="just">
                        <a:lnSpc>
                          <a:spcPct val="100000"/>
                        </a:lnSpc>
                        <a:spcBef>
                          <a:spcPts val="0"/>
                        </a:spcBef>
                        <a:spcAft>
                          <a:spcPts val="0"/>
                        </a:spcAft>
                      </a:pPr>
                      <a:r>
                        <a:rPr lang="ru-RU" sz="1100" b="1" dirty="0">
                          <a:latin typeface="Times New Roman"/>
                          <a:ea typeface="Calibri"/>
                          <a:cs typeface="Times New Roman"/>
                        </a:rPr>
                        <a:t>наказывается штрафом в размере до восьмисот тысяч рублей, или в размере заработной платы или иного дохода осужденного за период до шести месяцев, или в размере от десятикратной до тридцатикратной суммы коммерческого подкупа с лишением права занимать определенные должности или заниматься определенной деятельностью на срок до пяти лет или без такового либо лишением свободы на срок до пяти лет со штрафом в размере до тридцатикратной суммы коммерческого подкупа или без такового и с лишением права занимать определенные должности или заниматься </a:t>
                      </a:r>
                      <a:r>
                        <a:rPr lang="ru-RU" sz="1100" b="1" dirty="0" smtClean="0">
                          <a:latin typeface="Times New Roman"/>
                          <a:ea typeface="Calibri"/>
                          <a:cs typeface="Times New Roman"/>
                        </a:rPr>
                        <a:t>определенной </a:t>
                      </a:r>
                      <a:r>
                        <a:rPr lang="ru-RU" sz="1100" b="1" dirty="0">
                          <a:latin typeface="Times New Roman"/>
                          <a:ea typeface="Calibri"/>
                          <a:cs typeface="Times New Roman"/>
                        </a:rPr>
                        <a:t>деятельностью на срок до пяти лет или без такового.</a:t>
                      </a:r>
                      <a:r>
                        <a:rPr lang="ru-RU" sz="1100" dirty="0">
                          <a:latin typeface="Times New Roman"/>
                          <a:ea typeface="Calibri"/>
                          <a:cs typeface="Times New Roman"/>
                        </a:rPr>
                        <a:t> </a:t>
                      </a:r>
                      <a:endParaRPr lang="ru-RU" sz="1100" dirty="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677">
                <a:tc>
                  <a:txBody>
                    <a:bodyPr/>
                    <a:lstStyle/>
                    <a:p>
                      <a:pPr indent="342900" algn="just">
                        <a:lnSpc>
                          <a:spcPct val="100000"/>
                        </a:lnSpc>
                        <a:spcBef>
                          <a:spcPts val="0"/>
                        </a:spcBef>
                        <a:spcAft>
                          <a:spcPts val="0"/>
                        </a:spcAft>
                      </a:pPr>
                      <a:r>
                        <a:rPr lang="ru-RU" sz="1100" dirty="0">
                          <a:solidFill>
                            <a:srgbClr val="000000"/>
                          </a:solidFill>
                          <a:latin typeface="Times New Roman"/>
                          <a:ea typeface="Calibri"/>
                          <a:cs typeface="Times New Roman"/>
                        </a:rPr>
                        <a:t>4. Посредничество во взяточничестве, совершенное в </a:t>
                      </a:r>
                      <a:r>
                        <a:rPr lang="ru-RU" sz="1100" u="none" strike="noStrike" dirty="0">
                          <a:solidFill>
                            <a:srgbClr val="000000"/>
                          </a:solidFill>
                          <a:latin typeface="Times New Roman"/>
                          <a:ea typeface="Calibri"/>
                          <a:cs typeface="Times New Roman"/>
                        </a:rPr>
                        <a:t>особо крупном размере</a:t>
                      </a:r>
                      <a:r>
                        <a:rPr lang="ru-RU" sz="1100" dirty="0">
                          <a:solidFill>
                            <a:srgbClr val="000000"/>
                          </a:solidFill>
                          <a:latin typeface="Times New Roman"/>
                          <a:ea typeface="Calibri"/>
                          <a:cs typeface="Times New Roman"/>
                        </a:rPr>
                        <a:t>, -</a:t>
                      </a:r>
                      <a:endParaRPr lang="ru-RU" sz="1100" dirty="0">
                        <a:latin typeface="Calibri"/>
                        <a:ea typeface="Calibri"/>
                        <a:cs typeface="Times New Roman"/>
                      </a:endParaRPr>
                    </a:p>
                    <a:p>
                      <a:pPr indent="342900" algn="just">
                        <a:lnSpc>
                          <a:spcPct val="100000"/>
                        </a:lnSpc>
                        <a:spcBef>
                          <a:spcPts val="0"/>
                        </a:spcBef>
                        <a:spcAft>
                          <a:spcPts val="0"/>
                        </a:spcAft>
                      </a:pPr>
                      <a:r>
                        <a:rPr lang="ru-RU" sz="1100" b="1" dirty="0">
                          <a:latin typeface="Times New Roman"/>
                          <a:ea typeface="Calibri"/>
                          <a:cs typeface="Times New Roman"/>
                        </a:rPr>
                        <a:t>наказывается штрафом в размере от одного миллиона пятисот тысяч до трех миллионов рублей, или в размере заработной платы или иного дохода осужденного за период от двух до трех лет, или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семи лет или без такового либо лишением свободы на срок от семи до двенадцати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семи лет или без такового.</a:t>
                      </a:r>
                      <a:r>
                        <a:rPr lang="ru-RU" sz="1100" dirty="0">
                          <a:solidFill>
                            <a:srgbClr val="000000"/>
                          </a:solidFill>
                          <a:latin typeface="Times New Roman"/>
                          <a:ea typeface="Calibri"/>
                          <a:cs typeface="Times New Roman"/>
                        </a:rPr>
                        <a:t> </a:t>
                      </a:r>
                      <a:endParaRPr lang="ru-RU" sz="1100" dirty="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r>
                        <a:rPr lang="ru-RU" sz="1100" dirty="0">
                          <a:latin typeface="Times New Roman"/>
                          <a:ea typeface="Calibri"/>
                          <a:cs typeface="Times New Roman"/>
                        </a:rPr>
                        <a:t>3. Посредничество в коммерческом подкупе, совершенное в особо крупном размере, -</a:t>
                      </a:r>
                      <a:endParaRPr lang="ru-RU" sz="1100" dirty="0">
                        <a:latin typeface="Calibri"/>
                        <a:ea typeface="Calibri"/>
                        <a:cs typeface="Times New Roman"/>
                      </a:endParaRPr>
                    </a:p>
                    <a:p>
                      <a:pPr indent="342265" algn="just">
                        <a:lnSpc>
                          <a:spcPct val="100000"/>
                        </a:lnSpc>
                        <a:spcBef>
                          <a:spcPts val="0"/>
                        </a:spcBef>
                        <a:spcAft>
                          <a:spcPts val="0"/>
                        </a:spcAft>
                      </a:pPr>
                      <a:r>
                        <a:rPr lang="ru-RU" sz="1100" b="1" dirty="0">
                          <a:latin typeface="Times New Roman"/>
                          <a:ea typeface="Calibri"/>
                          <a:cs typeface="Times New Roman"/>
                        </a:rPr>
                        <a:t>наказывается штрафом в размере до одного миллиона пятисот тысяч рублей, или в размере заработной платы или иного дохода осужденного за период до одного года шести месяцев, или в размере от сорокакратной до семидесятикратной суммы коммерческого подкупа с лишением права занимать определенные должности или заниматься определенной деятельностью на срок до шести лет или без такового либо лишением свободы на срок от трех до семи лет со штрафом в размере до сорокакратной суммы коммерческого подкупа или без такового и с лишением права занимать определенные должности или заниматься определенной</a:t>
                      </a:r>
                      <a:r>
                        <a:rPr lang="ru-RU" sz="1100" dirty="0">
                          <a:latin typeface="Times New Roman"/>
                          <a:ea typeface="Calibri"/>
                          <a:cs typeface="Times New Roman"/>
                        </a:rPr>
                        <a:t> деятельностью на срок до шести лет или без такового.</a:t>
                      </a:r>
                      <a:endParaRPr lang="ru-RU" sz="1100" dirty="0">
                        <a:latin typeface="Calibri"/>
                        <a:ea typeface="Calibri"/>
                        <a:cs typeface="Times New Roman"/>
                      </a:endParaRPr>
                    </a:p>
                  </a:txBody>
                  <a:tcPr marL="40902" marR="40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188640"/>
          <a:ext cx="8640960" cy="6388540"/>
        </p:xfrm>
        <a:graphic>
          <a:graphicData uri="http://schemas.openxmlformats.org/drawingml/2006/table">
            <a:tbl>
              <a:tblPr/>
              <a:tblGrid>
                <a:gridCol w="4398982"/>
                <a:gridCol w="4241978"/>
              </a:tblGrid>
              <a:tr h="681222">
                <a:tc>
                  <a:txBody>
                    <a:bodyPr/>
                    <a:lstStyle/>
                    <a:p>
                      <a:pPr indent="342900" algn="ctr">
                        <a:lnSpc>
                          <a:spcPct val="100000"/>
                        </a:lnSpc>
                        <a:spcBef>
                          <a:spcPts val="1200"/>
                        </a:spcBef>
                        <a:spcAft>
                          <a:spcPts val="0"/>
                        </a:spcAft>
                      </a:pPr>
                      <a:endParaRPr lang="ru-RU" sz="1200" b="1" dirty="0" smtClean="0">
                        <a:latin typeface="Times New Roman"/>
                        <a:ea typeface="Calibri"/>
                        <a:cs typeface="Times New Roman"/>
                      </a:endParaRPr>
                    </a:p>
                    <a:p>
                      <a:pPr indent="342900" algn="ctr">
                        <a:lnSpc>
                          <a:spcPct val="100000"/>
                        </a:lnSpc>
                        <a:spcBef>
                          <a:spcPts val="1200"/>
                        </a:spcBef>
                        <a:spcAft>
                          <a:spcPts val="0"/>
                        </a:spcAft>
                      </a:pPr>
                      <a:r>
                        <a:rPr lang="ru-RU" sz="1200" b="1" dirty="0" smtClean="0">
                          <a:latin typeface="Times New Roman"/>
                          <a:ea typeface="Calibri"/>
                          <a:cs typeface="Times New Roman"/>
                        </a:rPr>
                        <a:t>Статья </a:t>
                      </a:r>
                      <a:r>
                        <a:rPr lang="ru-RU" sz="1200" b="1" dirty="0">
                          <a:latin typeface="Times New Roman"/>
                          <a:ea typeface="Calibri"/>
                          <a:cs typeface="Times New Roman"/>
                        </a:rPr>
                        <a:t>291.1. Посредничество во взяточничестве</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Aft>
                          <a:spcPts val="0"/>
                        </a:spcAft>
                      </a:pPr>
                      <a:endParaRPr lang="ru-RU" sz="1200">
                        <a:latin typeface="Calibri"/>
                        <a:ea typeface="Calibri"/>
                        <a:cs typeface="Times New Roman"/>
                      </a:endParaRPr>
                    </a:p>
                    <a:p>
                      <a:pPr indent="342900" algn="ctr">
                        <a:lnSpc>
                          <a:spcPct val="100000"/>
                        </a:lnSpc>
                        <a:spcAft>
                          <a:spcPts val="0"/>
                        </a:spcAft>
                      </a:pPr>
                      <a:r>
                        <a:rPr lang="ru-RU" sz="1200" b="1">
                          <a:latin typeface="Times New Roman"/>
                          <a:ea typeface="Calibri"/>
                          <a:cs typeface="Times New Roman"/>
                        </a:rPr>
                        <a:t>Статья 204.1. Посредничество в коммерческом подкупе</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5640">
                <a:tc>
                  <a:txBody>
                    <a:bodyPr/>
                    <a:lstStyle/>
                    <a:p>
                      <a:pPr indent="342900" algn="just">
                        <a:lnSpc>
                          <a:spcPct val="100000"/>
                        </a:lnSpc>
                        <a:spcAft>
                          <a:spcPts val="0"/>
                        </a:spcAft>
                      </a:pPr>
                      <a:r>
                        <a:rPr lang="ru-RU" sz="1200" dirty="0">
                          <a:latin typeface="Times New Roman"/>
                          <a:ea typeface="Calibri"/>
                          <a:cs typeface="Times New Roman"/>
                        </a:rPr>
                        <a:t>5. Обещание или предложение посредничества во взяточничестве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наказывается штрафом в размере до трех миллионов рублей, или в размере заработной платы или иного дохода осужденного за период до трех лет, или в размере до шестидесятикратной суммы взятки с лишением права занимать определенные должности или заниматься определенной деятельностью на срок до пяти лет или без такового либо лишением свободы на срок до семи лет со штрафом в размере до тридцатикратной суммы взятки или без такового и с лишением права занимать определенные должности или заниматься определенной деятельностью на срок до пяти лет или без такового.</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dirty="0">
                          <a:latin typeface="Times New Roman"/>
                          <a:ea typeface="Calibri"/>
                          <a:cs typeface="Times New Roman"/>
                        </a:rPr>
                        <a:t>4. Обещание или предложение посредничества в коммерческом подкупе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наказывается штрафом в размере до одного миллиона рублей, или в размере заработной платы или иного дохода осужденного за период до одного года, или в размере от десятикратной до двадцатикратной суммы коммерческого подкупа с лишением права занимать определенные должности или заниматься определенной деятельностью на срок до трех лет или без такового, либо ограничением свободы на срок от одного года до двух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четырех лет со штрафом в размере до пятнадцатикратной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трех лет или без такового.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1678">
                <a:tc>
                  <a:txBody>
                    <a:bodyPr/>
                    <a:lstStyle/>
                    <a:p>
                      <a:pPr indent="342900" algn="just">
                        <a:lnSpc>
                          <a:spcPct val="100000"/>
                        </a:lnSpc>
                        <a:spcAft>
                          <a:spcPts val="0"/>
                        </a:spcAft>
                      </a:pPr>
                      <a:r>
                        <a:rPr lang="ru-RU" sz="1200" i="1" dirty="0">
                          <a:solidFill>
                            <a:srgbClr val="000000"/>
                          </a:solidFill>
                          <a:latin typeface="Times New Roman"/>
                          <a:ea typeface="Calibri"/>
                          <a:cs typeface="Times New Roman"/>
                        </a:rPr>
                        <a:t>Лицо, совершившее преступление, предусмотренное настоящей статьей, освобождается от уголовной ответственности, если оно активно способствовало раскрытию и (или) пресечению преступления и </a:t>
                      </a:r>
                      <a:r>
                        <a:rPr lang="ru-RU" sz="1200" i="1" u="none" strike="noStrike" dirty="0" smtClean="0">
                          <a:solidFill>
                            <a:srgbClr val="000000"/>
                          </a:solidFill>
                          <a:latin typeface="Times New Roman"/>
                          <a:ea typeface="Calibri"/>
                          <a:cs typeface="Times New Roman"/>
                        </a:rPr>
                        <a:t>добровольно</a:t>
                      </a:r>
                    </a:p>
                    <a:p>
                      <a:pPr indent="342900" algn="just">
                        <a:lnSpc>
                          <a:spcPct val="100000"/>
                        </a:lnSpc>
                        <a:spcAft>
                          <a:spcPts val="0"/>
                        </a:spcAft>
                      </a:pPr>
                      <a:r>
                        <a:rPr lang="ru-RU" sz="1200" i="1" dirty="0" smtClean="0">
                          <a:solidFill>
                            <a:srgbClr val="000000"/>
                          </a:solidFill>
                          <a:latin typeface="Times New Roman"/>
                          <a:ea typeface="Calibri"/>
                          <a:cs typeface="Times New Roman"/>
                        </a:rPr>
                        <a:t> </a:t>
                      </a:r>
                      <a:r>
                        <a:rPr lang="ru-RU" sz="1200" i="1" dirty="0">
                          <a:solidFill>
                            <a:srgbClr val="000000"/>
                          </a:solidFill>
                          <a:latin typeface="Times New Roman"/>
                          <a:ea typeface="Calibri"/>
                          <a:cs typeface="Times New Roman"/>
                        </a:rPr>
                        <a:t>сообщило о совершенном преступлении в орган, имеющий право возбудить уголовное дело.</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i="1" dirty="0">
                          <a:latin typeface="Times New Roman"/>
                          <a:ea typeface="Calibri"/>
                          <a:cs typeface="Times New Roman"/>
                        </a:rPr>
                        <a:t>Лицо, совершившее преступление, предусмотренное настоящей статьей, освобождается от уголовной ответственности, если оно активно способствовало раскрытию и (или) расследованию преступления и добровольно сообщило о совершенном преступлении в орган, имеющий право возбудить уголовное дело.</a:t>
                      </a:r>
                      <a:r>
                        <a:rPr lang="ru-RU" sz="1200" i="1" dirty="0">
                          <a:solidFill>
                            <a:srgbClr val="000000"/>
                          </a:solidFill>
                          <a:latin typeface="Times New Roman"/>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399858"/>
          <a:ext cx="8784976" cy="6197494"/>
        </p:xfrm>
        <a:graphic>
          <a:graphicData uri="http://schemas.openxmlformats.org/drawingml/2006/table">
            <a:tbl>
              <a:tblPr/>
              <a:tblGrid>
                <a:gridCol w="4472299"/>
                <a:gridCol w="4312677"/>
              </a:tblGrid>
              <a:tr h="1239448">
                <a:tc>
                  <a:txBody>
                    <a:bodyPr/>
                    <a:lstStyle/>
                    <a:p>
                      <a:pPr indent="342900" algn="ctr">
                        <a:lnSpc>
                          <a:spcPct val="100000"/>
                        </a:lnSpc>
                        <a:spcAft>
                          <a:spcPts val="0"/>
                        </a:spcAft>
                      </a:pPr>
                      <a:r>
                        <a:rPr lang="ru-RU" sz="1200" b="1" dirty="0">
                          <a:latin typeface="Times New Roman"/>
                          <a:ea typeface="Calibri"/>
                          <a:cs typeface="Times New Roman"/>
                        </a:rPr>
                        <a:t>Статья 291.2. Мелкое </a:t>
                      </a:r>
                      <a:r>
                        <a:rPr lang="ru-RU" sz="1200" b="1" dirty="0" smtClean="0">
                          <a:latin typeface="Times New Roman"/>
                          <a:ea typeface="Calibri"/>
                          <a:cs typeface="Times New Roman"/>
                        </a:rPr>
                        <a:t>взяточничество</a:t>
                      </a:r>
                    </a:p>
                    <a:p>
                      <a:pPr indent="342900" algn="ctr">
                        <a:lnSpc>
                          <a:spcPct val="100000"/>
                        </a:lnSpc>
                        <a:spcAft>
                          <a:spcPts val="0"/>
                        </a:spcAft>
                      </a:pPr>
                      <a:endParaRPr lang="ru-RU" sz="1200" b="1" dirty="0" smtClean="0">
                        <a:latin typeface="Times New Roman"/>
                        <a:ea typeface="Calibri"/>
                        <a:cs typeface="Times New Roman"/>
                      </a:endParaRPr>
                    </a:p>
                    <a:p>
                      <a:pPr indent="342900" algn="ctr">
                        <a:lnSpc>
                          <a:spcPct val="100000"/>
                        </a:lnSpc>
                        <a:spcAft>
                          <a:spcPts val="0"/>
                        </a:spcAft>
                      </a:pP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Aft>
                          <a:spcPts val="0"/>
                        </a:spcAft>
                      </a:pPr>
                      <a:r>
                        <a:rPr lang="ru-RU" sz="1200" b="1">
                          <a:latin typeface="Times New Roman"/>
                          <a:ea typeface="Calibri"/>
                          <a:cs typeface="Times New Roman"/>
                        </a:rPr>
                        <a:t>Статья 204.2. Мелкий коммерческий подкуп</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6363">
                <a:tc>
                  <a:txBody>
                    <a:bodyPr/>
                    <a:lstStyle/>
                    <a:p>
                      <a:pPr indent="342900" algn="just">
                        <a:lnSpc>
                          <a:spcPct val="100000"/>
                        </a:lnSpc>
                        <a:spcAft>
                          <a:spcPts val="0"/>
                        </a:spcAft>
                      </a:pPr>
                      <a:r>
                        <a:rPr lang="ru-RU" sz="1200" dirty="0">
                          <a:latin typeface="Times New Roman"/>
                          <a:ea typeface="Calibri"/>
                          <a:cs typeface="Times New Roman"/>
                        </a:rPr>
                        <a:t>1. Получение взятки, дача взятки лично или через посредника в размере, не превышающем десяти тысяч рублей,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наказываются штрафом в размере до двухсот тысяч рублей или в размере заработной платы или иного дохода осужденного за период до трех месяцев, либо исправительными работами на срок до одного года, либо ограничением свободы на срок до двух лет, либо лишением свободы на срок до одного года.</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00000"/>
                        </a:lnSpc>
                        <a:spcAft>
                          <a:spcPts val="0"/>
                        </a:spcAft>
                        <a:buFont typeface="+mj-lt"/>
                        <a:buAutoNum type="arabicPeriod"/>
                      </a:pPr>
                      <a:r>
                        <a:rPr lang="ru-RU" sz="1200">
                          <a:latin typeface="Times New Roman"/>
                          <a:ea typeface="Calibri"/>
                          <a:cs typeface="Times New Roman"/>
                        </a:rPr>
                        <a:t>Коммерческий подкуп на сумму, не превышающую десяти тысяч рублей, -</a:t>
                      </a:r>
                      <a:endParaRPr lang="ru-RU" sz="1200">
                        <a:latin typeface="Calibri"/>
                        <a:ea typeface="Calibri"/>
                        <a:cs typeface="Times New Roman"/>
                      </a:endParaRPr>
                    </a:p>
                    <a:p>
                      <a:pPr indent="342900" algn="just">
                        <a:lnSpc>
                          <a:spcPct val="100000"/>
                        </a:lnSpc>
                        <a:spcBef>
                          <a:spcPts val="1200"/>
                        </a:spcBef>
                        <a:spcAft>
                          <a:spcPts val="0"/>
                        </a:spcAft>
                      </a:pPr>
                      <a:r>
                        <a:rPr lang="ru-RU" sz="1200" b="1">
                          <a:latin typeface="Times New Roman"/>
                          <a:ea typeface="Calibri"/>
                          <a:cs typeface="Times New Roman"/>
                        </a:rPr>
                        <a:t>наказывается штрафом в размере до ста пятидесяти тысяч рублей или в размере заработной платы или иного дохода осужденного за период до трех месяцев, либо обязательными работами на срок до двухсот часов, либо исправительными работами на срок до одного года, либо ограничением свободы на срок до одного года. </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8643">
                <a:tc>
                  <a:txBody>
                    <a:bodyPr/>
                    <a:lstStyle/>
                    <a:p>
                      <a:pPr indent="342900" algn="just">
                        <a:lnSpc>
                          <a:spcPct val="100000"/>
                        </a:lnSpc>
                        <a:spcAft>
                          <a:spcPts val="0"/>
                        </a:spcAft>
                      </a:pPr>
                      <a:r>
                        <a:rPr lang="ru-RU" sz="1200" dirty="0">
                          <a:solidFill>
                            <a:srgbClr val="000000"/>
                          </a:solidFill>
                          <a:latin typeface="Times New Roman"/>
                          <a:ea typeface="Calibri"/>
                          <a:cs typeface="Times New Roman"/>
                        </a:rPr>
                        <a:t>2. Те же деяния, совершенные лицом, имеющим судимость за совершение преступлений, предусмотренных </a:t>
                      </a:r>
                      <a:r>
                        <a:rPr lang="ru-RU" sz="1200" u="none" strike="noStrike" dirty="0">
                          <a:solidFill>
                            <a:srgbClr val="000000"/>
                          </a:solidFill>
                          <a:latin typeface="Times New Roman"/>
                          <a:ea typeface="Calibri"/>
                          <a:cs typeface="Times New Roman"/>
                        </a:rPr>
                        <a:t>статьями 290</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291</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291.1</a:t>
                      </a:r>
                      <a:r>
                        <a:rPr lang="ru-RU" sz="1200" dirty="0">
                          <a:solidFill>
                            <a:srgbClr val="000000"/>
                          </a:solidFill>
                          <a:latin typeface="Times New Roman"/>
                          <a:ea typeface="Calibri"/>
                          <a:cs typeface="Times New Roman"/>
                        </a:rPr>
                        <a:t> настоящего Кодекса либо настоящей статьей, -</a:t>
                      </a:r>
                      <a:endParaRPr lang="ru-RU" sz="1200" dirty="0">
                        <a:latin typeface="Calibri"/>
                        <a:ea typeface="Calibri"/>
                        <a:cs typeface="Times New Roman"/>
                      </a:endParaRPr>
                    </a:p>
                    <a:p>
                      <a:pPr indent="342900" algn="just">
                        <a:lnSpc>
                          <a:spcPct val="100000"/>
                        </a:lnSpc>
                        <a:spcBef>
                          <a:spcPts val="800"/>
                        </a:spcBef>
                        <a:spcAft>
                          <a:spcPts val="0"/>
                        </a:spcAft>
                      </a:pPr>
                      <a:r>
                        <a:rPr lang="ru-RU" sz="1200" b="1" dirty="0">
                          <a:solidFill>
                            <a:srgbClr val="000000"/>
                          </a:solidFill>
                          <a:latin typeface="Times New Roman"/>
                          <a:ea typeface="Calibri"/>
                          <a:cs typeface="Times New Roman"/>
                        </a:rPr>
                        <a:t>наказываются штрафом в размере до одного миллиона рублей или в размере заработной платы или иного дохода осужденного за период до одного года, либо исправительными работами на срок до трех лет, либо ограничением свободы на срок до четырех лет, либо лишением свободы на срок до трех лет.</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dirty="0">
                          <a:solidFill>
                            <a:srgbClr val="000000"/>
                          </a:solidFill>
                          <a:latin typeface="Times New Roman"/>
                          <a:ea typeface="Calibri"/>
                          <a:cs typeface="Times New Roman"/>
                        </a:rPr>
                        <a:t>2. То же деяние, совершенное лицом, имеющим судимость за совершение преступлений, предусмотренных </a:t>
                      </a:r>
                      <a:r>
                        <a:rPr lang="ru-RU" sz="1200" u="none" strike="noStrike" dirty="0">
                          <a:solidFill>
                            <a:srgbClr val="000000"/>
                          </a:solidFill>
                          <a:latin typeface="Times New Roman"/>
                          <a:ea typeface="Calibri"/>
                          <a:cs typeface="Times New Roman"/>
                        </a:rPr>
                        <a:t>статьями 204</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204.1</a:t>
                      </a:r>
                      <a:r>
                        <a:rPr lang="ru-RU" sz="1200" dirty="0">
                          <a:solidFill>
                            <a:srgbClr val="000000"/>
                          </a:solidFill>
                          <a:latin typeface="Times New Roman"/>
                          <a:ea typeface="Calibri"/>
                          <a:cs typeface="Times New Roman"/>
                        </a:rPr>
                        <a:t> настоящего Кодекса либо настоящей статьей, -</a:t>
                      </a:r>
                      <a:endParaRPr lang="ru-RU" sz="1200" dirty="0">
                        <a:latin typeface="Calibri"/>
                        <a:ea typeface="Calibri"/>
                        <a:cs typeface="Times New Roman"/>
                      </a:endParaRPr>
                    </a:p>
                    <a:p>
                      <a:pPr indent="342900" algn="just">
                        <a:lnSpc>
                          <a:spcPct val="100000"/>
                        </a:lnSpc>
                        <a:spcBef>
                          <a:spcPts val="1200"/>
                        </a:spcBef>
                        <a:spcAft>
                          <a:spcPts val="0"/>
                        </a:spcAft>
                      </a:pPr>
                      <a:r>
                        <a:rPr lang="ru-RU" sz="1200" b="1" dirty="0">
                          <a:latin typeface="Times New Roman"/>
                          <a:ea typeface="Calibri"/>
                          <a:cs typeface="Times New Roman"/>
                        </a:rPr>
                        <a:t>наказывается штрафом в размере до пятисот тысяч рублей или в размере заработной платы или иного дохода осужденного за период до шести месяцев, либо исправительными работами на срок до одного года, либо ограничением свободы на срок до двух лет, либо лишением свободы на срок до одного года.</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8235">
                <a:tc>
                  <a:txBody>
                    <a:bodyPr/>
                    <a:lstStyle/>
                    <a:p>
                      <a:pPr indent="342900" algn="just">
                        <a:lnSpc>
                          <a:spcPct val="100000"/>
                        </a:lnSpc>
                        <a:spcAft>
                          <a:spcPts val="0"/>
                        </a:spcAft>
                      </a:pPr>
                      <a:r>
                        <a:rPr lang="ru-RU" sz="1200" i="1" dirty="0">
                          <a:solidFill>
                            <a:srgbClr val="000000"/>
                          </a:solidFill>
                          <a:latin typeface="Times New Roman"/>
                          <a:ea typeface="Calibri"/>
                          <a:cs typeface="Times New Roman"/>
                        </a:rPr>
                        <a:t>Лицо, совершившее дачу взятки в размере, указанном в настоящей статье, освобождается от уголовной ответственности, если оно активно способствовало раскрытию и (или) расследованию преступления и либо в отношении его имело место вымогательство взятки, либо это лицо после совершения преступления </a:t>
                      </a:r>
                      <a:r>
                        <a:rPr lang="ru-RU" sz="1200" i="1" u="none" strike="noStrike" dirty="0">
                          <a:solidFill>
                            <a:srgbClr val="000000"/>
                          </a:solidFill>
                          <a:latin typeface="Times New Roman"/>
                          <a:ea typeface="Calibri"/>
                          <a:cs typeface="Times New Roman"/>
                        </a:rPr>
                        <a:t>добровольно</a:t>
                      </a:r>
                      <a:r>
                        <a:rPr lang="ru-RU" sz="1200" i="1" dirty="0">
                          <a:solidFill>
                            <a:srgbClr val="000000"/>
                          </a:solidFill>
                          <a:latin typeface="Times New Roman"/>
                          <a:ea typeface="Calibri"/>
                          <a:cs typeface="Times New Roman"/>
                        </a:rPr>
                        <a:t> сообщило в орган, имеющий право возбудить уголовное дело, о даче взятки.</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Aft>
                          <a:spcPts val="0"/>
                        </a:spcAft>
                      </a:pPr>
                      <a:r>
                        <a:rPr lang="ru-RU" sz="1200" i="1" dirty="0">
                          <a:latin typeface="Times New Roman"/>
                          <a:ea typeface="Calibri"/>
                          <a:cs typeface="Times New Roman"/>
                        </a:rPr>
                        <a:t>Лицо, совершившее передачу предмета мелкого коммерческого подкупа, освобождается от уголовной ответственности, если оно активно способствовало раскрытию и (или) расследованию преступления и либо в отношении его имело место вымогательство предмета подкупа, либо это лицо после совершения преступления добровольно сообщило в орган, имеющий право возбудить уголовное дело, о передаче предмета подкупа.</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188640"/>
          <a:ext cx="8712969" cy="6480720"/>
        </p:xfrm>
        <a:graphic>
          <a:graphicData uri="http://schemas.openxmlformats.org/drawingml/2006/table">
            <a:tbl>
              <a:tblPr/>
              <a:tblGrid>
                <a:gridCol w="4401909"/>
                <a:gridCol w="4311060"/>
              </a:tblGrid>
              <a:tr h="436519">
                <a:tc>
                  <a:txBody>
                    <a:bodyPr/>
                    <a:lstStyle/>
                    <a:p>
                      <a:pPr indent="342900" algn="ctr">
                        <a:lnSpc>
                          <a:spcPct val="100000"/>
                        </a:lnSpc>
                        <a:spcBef>
                          <a:spcPts val="0"/>
                        </a:spcBef>
                        <a:spcAft>
                          <a:spcPts val="0"/>
                        </a:spcAft>
                      </a:pPr>
                      <a:endParaRPr lang="ru-RU" sz="1200" dirty="0">
                        <a:latin typeface="Calibri"/>
                        <a:ea typeface="Calibri"/>
                        <a:cs typeface="Times New Roman"/>
                      </a:endParaRPr>
                    </a:p>
                    <a:p>
                      <a:pPr indent="342900" algn="ctr">
                        <a:lnSpc>
                          <a:spcPct val="100000"/>
                        </a:lnSpc>
                        <a:spcBef>
                          <a:spcPts val="0"/>
                        </a:spcBef>
                        <a:spcAft>
                          <a:spcPts val="0"/>
                        </a:spcAft>
                      </a:pPr>
                      <a:r>
                        <a:rPr lang="ru-RU" sz="1200" b="1" dirty="0">
                          <a:latin typeface="Times New Roman"/>
                          <a:ea typeface="Calibri"/>
                          <a:cs typeface="Times New Roman"/>
                        </a:rPr>
                        <a:t>Статья 290. Получение взятки</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ctr">
                        <a:lnSpc>
                          <a:spcPct val="100000"/>
                        </a:lnSpc>
                        <a:spcBef>
                          <a:spcPts val="0"/>
                        </a:spcBef>
                        <a:spcAft>
                          <a:spcPts val="0"/>
                        </a:spcAft>
                      </a:pPr>
                      <a:endParaRPr lang="ru-RU" sz="1200">
                        <a:latin typeface="Calibri"/>
                        <a:ea typeface="Calibri"/>
                        <a:cs typeface="Times New Roman"/>
                      </a:endParaRPr>
                    </a:p>
                    <a:p>
                      <a:pPr indent="342900" algn="ctr">
                        <a:lnSpc>
                          <a:spcPct val="100000"/>
                        </a:lnSpc>
                        <a:spcBef>
                          <a:spcPts val="0"/>
                        </a:spcBef>
                        <a:spcAft>
                          <a:spcPts val="0"/>
                        </a:spcAft>
                      </a:pPr>
                      <a:r>
                        <a:rPr lang="ru-RU" sz="1200" b="1">
                          <a:latin typeface="Times New Roman"/>
                          <a:ea typeface="Calibri"/>
                          <a:cs typeface="Times New Roman"/>
                        </a:rPr>
                        <a:t>Статья 204. Коммерческий подкуп</a:t>
                      </a:r>
                      <a:endParaRPr lang="ru-RU" sz="120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5203">
                <a:tc>
                  <a:txBody>
                    <a:bodyPr/>
                    <a:lstStyle/>
                    <a:p>
                      <a:pPr indent="342900" algn="just">
                        <a:lnSpc>
                          <a:spcPct val="100000"/>
                        </a:lnSpc>
                        <a:spcBef>
                          <a:spcPts val="0"/>
                        </a:spcBef>
                        <a:spcAft>
                          <a:spcPts val="0"/>
                        </a:spcAft>
                      </a:pPr>
                      <a:r>
                        <a:rPr lang="ru-RU" sz="1200" dirty="0">
                          <a:solidFill>
                            <a:srgbClr val="000000"/>
                          </a:solidFill>
                          <a:latin typeface="Times New Roman"/>
                          <a:ea typeface="Calibri"/>
                          <a:cs typeface="Times New Roman"/>
                        </a:rPr>
                        <a:t>6. Деяния, предусмотренные </a:t>
                      </a:r>
                      <a:r>
                        <a:rPr lang="ru-RU" sz="1200" u="none" strike="noStrike" dirty="0">
                          <a:solidFill>
                            <a:srgbClr val="000000"/>
                          </a:solidFill>
                          <a:latin typeface="Times New Roman"/>
                          <a:ea typeface="Calibri"/>
                          <a:cs typeface="Times New Roman"/>
                        </a:rPr>
                        <a:t>частями первой</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третьей</a:t>
                      </a:r>
                      <a:r>
                        <a:rPr lang="ru-RU" sz="1200" dirty="0">
                          <a:solidFill>
                            <a:srgbClr val="000000"/>
                          </a:solidFill>
                          <a:latin typeface="Times New Roman"/>
                          <a:ea typeface="Calibri"/>
                          <a:cs typeface="Times New Roman"/>
                        </a:rPr>
                        <a:t>, </a:t>
                      </a:r>
                      <a:r>
                        <a:rPr lang="ru-RU" sz="1200" u="none" strike="noStrike" dirty="0" smtClean="0">
                          <a:solidFill>
                            <a:srgbClr val="000000"/>
                          </a:solidFill>
                          <a:latin typeface="Times New Roman"/>
                          <a:ea typeface="Calibri"/>
                          <a:cs typeface="Times New Roman"/>
                        </a:rPr>
                        <a:t>четвертой,</a:t>
                      </a:r>
                      <a:r>
                        <a:rPr lang="ru-RU" sz="1200" dirty="0" smtClean="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пунктами "а"</a:t>
                      </a:r>
                      <a:r>
                        <a:rPr lang="ru-RU" sz="1200" dirty="0">
                          <a:solidFill>
                            <a:srgbClr val="000000"/>
                          </a:solidFill>
                          <a:latin typeface="Times New Roman"/>
                          <a:ea typeface="Calibri"/>
                          <a:cs typeface="Times New Roman"/>
                        </a:rPr>
                        <a:t> и </a:t>
                      </a:r>
                      <a:r>
                        <a:rPr lang="ru-RU" sz="1200" u="none" strike="noStrike" dirty="0">
                          <a:solidFill>
                            <a:srgbClr val="000000"/>
                          </a:solidFill>
                          <a:latin typeface="Times New Roman"/>
                          <a:ea typeface="Calibri"/>
                          <a:cs typeface="Times New Roman"/>
                        </a:rPr>
                        <a:t>"б" части пятой</a:t>
                      </a:r>
                      <a:r>
                        <a:rPr lang="ru-RU" sz="1200" dirty="0">
                          <a:solidFill>
                            <a:srgbClr val="000000"/>
                          </a:solidFill>
                          <a:latin typeface="Times New Roman"/>
                          <a:ea typeface="Calibri"/>
                          <a:cs typeface="Times New Roman"/>
                        </a:rPr>
                        <a:t> настоящей статьи, совершенные в особо крупном размере,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solidFill>
                            <a:srgbClr val="000000"/>
                          </a:solidFill>
                          <a:latin typeface="Times New Roman"/>
                          <a:ea typeface="Calibri"/>
                          <a:cs typeface="Times New Roman"/>
                        </a:rPr>
                        <a:t>наказываются штрафом в размере от трех миллионов до пяти миллионов рублей, или в размере заработной платы или иного дохода осужденного за период от трех до пяти лет, или в размере от восьмидесятикратной до стократной суммы взятки с лишением права занимать определенные должности или заниматься определенной деятельностью на срок до пятнадцати лет либо лишением свободы на срок от восьми до пятнадцати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пятнадцати лет или без такового.</a:t>
                      </a:r>
                      <a:r>
                        <a:rPr lang="ru-RU" sz="1200" b="1" dirty="0">
                          <a:solidFill>
                            <a:srgbClr val="000000"/>
                          </a:solidFill>
                          <a:latin typeface="Calibri"/>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r>
                        <a:rPr lang="ru-RU" sz="1200" dirty="0">
                          <a:solidFill>
                            <a:srgbClr val="000000"/>
                          </a:solidFill>
                          <a:latin typeface="Times New Roman"/>
                          <a:ea typeface="Calibri"/>
                          <a:cs typeface="Times New Roman"/>
                        </a:rPr>
                        <a:t>8. Деяния, предусмотренные </a:t>
                      </a:r>
                      <a:r>
                        <a:rPr lang="ru-RU" sz="1200" u="none" strike="noStrike" dirty="0">
                          <a:solidFill>
                            <a:srgbClr val="000000"/>
                          </a:solidFill>
                          <a:latin typeface="Times New Roman"/>
                          <a:ea typeface="Calibri"/>
                          <a:cs typeface="Times New Roman"/>
                        </a:rPr>
                        <a:t>частью пятой</a:t>
                      </a:r>
                      <a:r>
                        <a:rPr lang="ru-RU" sz="1200" dirty="0">
                          <a:solidFill>
                            <a:srgbClr val="000000"/>
                          </a:solidFill>
                          <a:latin typeface="Times New Roman"/>
                          <a:ea typeface="Calibri"/>
                          <a:cs typeface="Times New Roman"/>
                        </a:rPr>
                        <a:t>, </a:t>
                      </a:r>
                      <a:r>
                        <a:rPr lang="ru-RU" sz="1200" u="none" strike="noStrike" dirty="0">
                          <a:solidFill>
                            <a:srgbClr val="000000"/>
                          </a:solidFill>
                          <a:latin typeface="Times New Roman"/>
                          <a:ea typeface="Calibri"/>
                          <a:cs typeface="Times New Roman"/>
                        </a:rPr>
                        <a:t>пунктами "а"</a:t>
                      </a:r>
                      <a:r>
                        <a:rPr lang="ru-RU" sz="1200" dirty="0">
                          <a:solidFill>
                            <a:srgbClr val="000000"/>
                          </a:solidFill>
                          <a:latin typeface="Times New Roman"/>
                          <a:ea typeface="Calibri"/>
                          <a:cs typeface="Times New Roman"/>
                        </a:rPr>
                        <a:t> - </a:t>
                      </a:r>
                      <a:r>
                        <a:rPr lang="ru-RU" sz="1200" u="none" strike="noStrike" dirty="0">
                          <a:solidFill>
                            <a:srgbClr val="000000"/>
                          </a:solidFill>
                          <a:latin typeface="Times New Roman"/>
                          <a:ea typeface="Calibri"/>
                          <a:cs typeface="Times New Roman"/>
                        </a:rPr>
                        <a:t>"в" части седьмой</a:t>
                      </a:r>
                      <a:r>
                        <a:rPr lang="ru-RU" sz="1200" dirty="0">
                          <a:solidFill>
                            <a:srgbClr val="000000"/>
                          </a:solidFill>
                          <a:latin typeface="Times New Roman"/>
                          <a:ea typeface="Calibri"/>
                          <a:cs typeface="Times New Roman"/>
                        </a:rPr>
                        <a:t> настоящей статьи, совершенные в особо крупном размере, -</a:t>
                      </a:r>
                      <a:endParaRPr lang="ru-RU" sz="1200" dirty="0">
                        <a:latin typeface="Calibri"/>
                        <a:ea typeface="Calibri"/>
                        <a:cs typeface="Times New Roman"/>
                      </a:endParaRPr>
                    </a:p>
                    <a:p>
                      <a:pPr indent="342900" algn="just">
                        <a:lnSpc>
                          <a:spcPct val="100000"/>
                        </a:lnSpc>
                        <a:spcBef>
                          <a:spcPts val="0"/>
                        </a:spcBef>
                        <a:spcAft>
                          <a:spcPts val="0"/>
                        </a:spcAft>
                      </a:pPr>
                      <a:r>
                        <a:rPr lang="ru-RU" sz="1200" b="1" dirty="0">
                          <a:latin typeface="Times New Roman"/>
                          <a:ea typeface="Calibri"/>
                          <a:cs typeface="Times New Roman"/>
                        </a:rPr>
                        <a:t>наказываются штрафом в размере от двух миллионов до пяти миллионов рублей, или в размере заработной платы или иного дохода осужденного за период от двух до пяти лет, или в размере от пятидесятикратной до девяностократной суммы коммерческого подкупа с лишением права занимать определенные должности или заниматься определенной деятельностью на срок до шести лет либо лишением свободы на срок от семи до двенадцати лет со штрафом в размере до пятидесятикратной суммы коммерческого подкупа или без такового и с лишением права занимать определенные должности или заниматься определенной деятельностью на срок до шести лет или без такового.</a:t>
                      </a:r>
                      <a:r>
                        <a:rPr lang="ru-RU" sz="1200" dirty="0">
                          <a:solidFill>
                            <a:srgbClr val="000000"/>
                          </a:solidFill>
                          <a:latin typeface="Times New Roman"/>
                          <a:ea typeface="Calibri"/>
                          <a:cs typeface="Times New Roman"/>
                        </a:rPr>
                        <a:t>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8998">
                <a:tc>
                  <a:txBody>
                    <a:bodyPr/>
                    <a:lstStyle/>
                    <a:p>
                      <a:pPr indent="342900" algn="just">
                        <a:lnSpc>
                          <a:spcPct val="100000"/>
                        </a:lnSpc>
                        <a:spcBef>
                          <a:spcPts val="0"/>
                        </a:spcBef>
                        <a:spcAft>
                          <a:spcPts val="0"/>
                        </a:spcAft>
                      </a:pPr>
                      <a:endParaRPr lang="ru-RU" sz="1200" dirty="0">
                        <a:latin typeface="Calibri"/>
                        <a:ea typeface="Calibri"/>
                        <a:cs typeface="Times New Roman"/>
                      </a:endParaRPr>
                    </a:p>
                    <a:p>
                      <a:pPr indent="342900" algn="just">
                        <a:lnSpc>
                          <a:spcPct val="100000"/>
                        </a:lnSpc>
                        <a:spcBef>
                          <a:spcPts val="0"/>
                        </a:spcBef>
                        <a:spcAft>
                          <a:spcPts val="0"/>
                        </a:spcAft>
                      </a:pPr>
                      <a:r>
                        <a:rPr lang="ru-RU" sz="1200" i="1" dirty="0">
                          <a:solidFill>
                            <a:srgbClr val="000000"/>
                          </a:solidFill>
                          <a:latin typeface="Times New Roman"/>
                          <a:ea typeface="Calibri"/>
                          <a:cs typeface="Times New Roman"/>
                        </a:rPr>
                        <a:t>1. Значительным размером взятки в настоящей статье, </a:t>
                      </a:r>
                      <a:r>
                        <a:rPr lang="ru-RU" sz="1200" i="1" u="none" strike="noStrike" dirty="0">
                          <a:solidFill>
                            <a:srgbClr val="000000"/>
                          </a:solidFill>
                          <a:latin typeface="Times New Roman"/>
                          <a:ea typeface="Calibri"/>
                          <a:cs typeface="Times New Roman"/>
                        </a:rPr>
                        <a:t>статьях 291</a:t>
                      </a:r>
                      <a:r>
                        <a:rPr lang="ru-RU" sz="1200" i="1" dirty="0">
                          <a:solidFill>
                            <a:srgbClr val="000000"/>
                          </a:solidFill>
                          <a:latin typeface="Times New Roman"/>
                          <a:ea typeface="Calibri"/>
                          <a:cs typeface="Times New Roman"/>
                        </a:rPr>
                        <a:t> и </a:t>
                      </a:r>
                      <a:r>
                        <a:rPr lang="ru-RU" sz="1200" i="1" u="none" strike="noStrike" dirty="0">
                          <a:solidFill>
                            <a:srgbClr val="000000"/>
                          </a:solidFill>
                          <a:latin typeface="Times New Roman"/>
                          <a:ea typeface="Calibri"/>
                          <a:cs typeface="Times New Roman"/>
                        </a:rPr>
                        <a:t>291.1</a:t>
                      </a:r>
                      <a:r>
                        <a:rPr lang="ru-RU" sz="1200" i="1" dirty="0">
                          <a:solidFill>
                            <a:srgbClr val="000000"/>
                          </a:solidFill>
                          <a:latin typeface="Times New Roman"/>
                          <a:ea typeface="Calibri"/>
                          <a:cs typeface="Times New Roman"/>
                        </a:rPr>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взятки - превышающие сто пятьдесят тысяч рублей, особо крупным размером взятки - превышающие один миллион рублей. </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gn="just">
                        <a:lnSpc>
                          <a:spcPct val="100000"/>
                        </a:lnSpc>
                        <a:spcBef>
                          <a:spcPts val="0"/>
                        </a:spcBef>
                        <a:spcAft>
                          <a:spcPts val="0"/>
                        </a:spcAft>
                      </a:pPr>
                      <a:endParaRPr lang="ru-RU" sz="1200" dirty="0">
                        <a:latin typeface="Calibri"/>
                        <a:ea typeface="Calibri"/>
                        <a:cs typeface="Times New Roman"/>
                      </a:endParaRPr>
                    </a:p>
                    <a:p>
                      <a:pPr indent="342900" algn="just">
                        <a:lnSpc>
                          <a:spcPct val="100000"/>
                        </a:lnSpc>
                        <a:spcBef>
                          <a:spcPts val="0"/>
                        </a:spcBef>
                        <a:spcAft>
                          <a:spcPts val="0"/>
                        </a:spcAft>
                      </a:pPr>
                      <a:r>
                        <a:rPr lang="ru-RU" sz="1200" i="1" dirty="0">
                          <a:solidFill>
                            <a:srgbClr val="000000"/>
                          </a:solidFill>
                          <a:latin typeface="Times New Roman"/>
                          <a:ea typeface="Calibri"/>
                          <a:cs typeface="Times New Roman"/>
                        </a:rPr>
                        <a:t>1. Значительным размером коммерческого подкупа в настоящей статье и </a:t>
                      </a:r>
                      <a:r>
                        <a:rPr lang="ru-RU" sz="1200" i="1" u="none" strike="noStrike" dirty="0">
                          <a:solidFill>
                            <a:srgbClr val="000000"/>
                          </a:solidFill>
                          <a:latin typeface="Times New Roman"/>
                          <a:ea typeface="Calibri"/>
                          <a:cs typeface="Times New Roman"/>
                        </a:rPr>
                        <a:t>статье 204.1</a:t>
                      </a:r>
                      <a:r>
                        <a:rPr lang="ru-RU" sz="1200" i="1" dirty="0">
                          <a:solidFill>
                            <a:srgbClr val="000000"/>
                          </a:solidFill>
                          <a:latin typeface="Times New Roman"/>
                          <a:ea typeface="Calibri"/>
                          <a:cs typeface="Times New Roman"/>
                        </a:rPr>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коммерческого подкупа - превышающие сто пятьдесят тысяч рублей, особо крупным размером коммерческого подкупа - превышающие один миллион рублей.</a:t>
                      </a:r>
                      <a:endParaRPr lang="ru-RU" sz="1200" dirty="0">
                        <a:latin typeface="Calibri"/>
                        <a:ea typeface="Calibri"/>
                        <a:cs typeface="Times New Roman"/>
                      </a:endParaRPr>
                    </a:p>
                  </a:txBody>
                  <a:tcPr marL="43979" marR="4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357158" y="857233"/>
            <a:ext cx="857256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Гражданский кодекс РФ</a:t>
            </a:r>
          </a:p>
          <a:p>
            <a:pPr marL="0" marR="0" lvl="0" indent="342900" algn="ct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Статья 575. Запрещение дарения</a:t>
            </a:r>
          </a:p>
          <a:p>
            <a:pPr marL="0" marR="0" lvl="0" indent="342900" algn="ctr"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допускается дарение, за исключением обычных подарков, стоимость которых не превышает трех тысяч рублей:</a:t>
            </a:r>
          </a:p>
          <a:p>
            <a:pPr marL="0" marR="0" lvl="0" indent="342900" algn="ctr" defTabSz="914400" rtl="0" eaLnBrk="0" fontAlgn="base" latinLnBrk="0" hangingPunct="0">
              <a:lnSpc>
                <a:spcPct val="100000"/>
              </a:lnSpc>
              <a:spcBef>
                <a:spcPct val="0"/>
              </a:spcBef>
              <a:spcAft>
                <a:spcPct val="0"/>
              </a:spcAft>
              <a:buClrTx/>
              <a:buSzTx/>
              <a:tabLst/>
            </a:pPr>
            <a:r>
              <a:rPr lang="ru-RU" sz="2400" dirty="0" smtClean="0">
                <a:latin typeface="Times New Roman" pitchFamily="18" charset="0"/>
                <a:cs typeface="Times New Roman" pitchFamily="18" charset="0"/>
              </a:rPr>
              <a:t>…………………………………………………………………..</a:t>
            </a:r>
          </a:p>
          <a:p>
            <a:pPr indent="342900" algn="ctr" eaLnBrk="0" fontAlgn="base" hangingPunct="0">
              <a:spcBef>
                <a:spcPct val="0"/>
              </a:spcBef>
              <a:spcAft>
                <a:spcPct val="0"/>
              </a:spcAft>
            </a:pPr>
            <a:r>
              <a:rPr lang="ru-RU" sz="2400" dirty="0">
                <a:latin typeface="Times New Roman" pitchFamily="18" charset="0"/>
                <a:cs typeface="Times New Roman" pitchFamily="18" charset="0"/>
              </a:rPr>
              <a:t>2) работникам образовательных организаций, медицинских организаций, организаций, оказывающих социальные услуги, и аналогичных организаций, в том числе организаций для детей-сирот и детей, оставшихся без попечения родителей, гражданами, находящимися в них на лечении, содержании или воспитании, супругами и родственниками этих граждан</a:t>
            </a:r>
            <a:r>
              <a:rPr lang="ru-RU" sz="2400" dirty="0" smtClean="0">
                <a:latin typeface="Times New Roman" pitchFamily="18" charset="0"/>
                <a:cs typeface="Times New Roman" pitchFamily="18" charset="0"/>
              </a:rPr>
              <a:t>;</a:t>
            </a:r>
          </a:p>
          <a:p>
            <a:pPr indent="342900" algn="ctr" eaLnBrk="0" fontAlgn="base" hangingPunct="0">
              <a:spcBef>
                <a:spcPct val="0"/>
              </a:spcBef>
              <a:spcAft>
                <a:spcPct val="0"/>
              </a:spcAft>
            </a:pPr>
            <a:r>
              <a:rPr lang="ru-RU" sz="2400" dirty="0" smtClean="0"/>
              <a:t>…………………………………………………………………………………………………</a:t>
            </a:r>
            <a:endParaRPr lang="ru-RU" sz="2400" dirty="0"/>
          </a:p>
          <a:p>
            <a:pPr indent="342900" algn="ctr" eaLnBrk="0" fontAlgn="base" hangingPunct="0">
              <a:spcBef>
                <a:spcPct val="0"/>
              </a:spcBef>
              <a:spcAft>
                <a:spcPct val="0"/>
              </a:spcAft>
            </a:pPr>
            <a:endParaRPr lang="ru-RU" sz="2000" dirty="0">
              <a:latin typeface="Times New Roman" pitchFamily="18" charset="0"/>
              <a:cs typeface="Times New Roman" pitchFamily="18" charset="0"/>
            </a:endParaRPr>
          </a:p>
          <a:p>
            <a:pPr marL="0" marR="0" lvl="0" indent="342900" algn="ctr" defTabSz="914400" rtl="0" eaLnBrk="0" fontAlgn="base" latinLnBrk="0" hangingPunct="0">
              <a:lnSpc>
                <a:spcPct val="100000"/>
              </a:lnSpc>
              <a:spcBef>
                <a:spcPct val="0"/>
              </a:spcBef>
              <a:spcAft>
                <a:spcPct val="0"/>
              </a:spcAft>
              <a:buClrTx/>
              <a:buSzTx/>
              <a:tabLst/>
            </a:pPr>
            <a:endParaRPr lang="ru-RU" sz="2000" dirty="0" smtClean="0">
              <a:latin typeface="Times New Roman" pitchFamily="18" charset="0"/>
              <a:cs typeface="Times New Roman" pitchFamily="18" charset="0"/>
            </a:endParaRPr>
          </a:p>
          <a:p>
            <a:pPr marL="0" marR="0" lvl="0" indent="342900" algn="ctr" defTabSz="914400" rtl="0" eaLnBrk="0" fontAlgn="base" latinLnBrk="0" hangingPunct="0">
              <a:lnSpc>
                <a:spcPct val="100000"/>
              </a:lnSpc>
              <a:spcBef>
                <a:spcPct val="0"/>
              </a:spcBef>
              <a:spcAft>
                <a:spcPct val="0"/>
              </a:spcAft>
              <a:buClrTx/>
              <a:buSzTx/>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8662" y="928671"/>
            <a:ext cx="7643866" cy="5632311"/>
          </a:xfrm>
          <a:prstGeom prst="rect">
            <a:avLst/>
          </a:prstGeom>
        </p:spPr>
        <p:txBody>
          <a:bodyPr wrap="square">
            <a:spAutoFit/>
          </a:bodyPr>
          <a:lstStyle/>
          <a:p>
            <a:pPr indent="355600" algn="ctr"/>
            <a:r>
              <a:rPr lang="ru-RU" sz="4000" dirty="0" smtClean="0">
                <a:latin typeface="Times New Roman" pitchFamily="18" charset="0"/>
                <a:cs typeface="Times New Roman" pitchFamily="18" charset="0"/>
              </a:rPr>
              <a:t>Как </a:t>
            </a:r>
            <a:r>
              <a:rPr lang="ru-RU" sz="4000" dirty="0" smtClean="0">
                <a:solidFill>
                  <a:srgbClr val="C00000"/>
                </a:solidFill>
                <a:latin typeface="Times New Roman" pitchFamily="18" charset="0"/>
                <a:cs typeface="Times New Roman" pitchFamily="18" charset="0"/>
              </a:rPr>
              <a:t>согласие принять взятку</a:t>
            </a:r>
            <a:r>
              <a:rPr lang="ru-RU" sz="4000" b="1" dirty="0" smtClean="0">
                <a:solidFill>
                  <a:srgbClr val="C00000"/>
                </a:solidFill>
                <a:latin typeface="Times New Roman" pitchFamily="18" charset="0"/>
                <a:cs typeface="Times New Roman" pitchFamily="18" charset="0"/>
              </a:rPr>
              <a:t> </a:t>
            </a:r>
            <a:r>
              <a:rPr lang="ru-RU" sz="4000" dirty="0" smtClean="0">
                <a:latin typeface="Times New Roman" pitchFamily="18" charset="0"/>
                <a:cs typeface="Times New Roman" pitchFamily="18" charset="0"/>
              </a:rPr>
              <a:t>может восприниматься совершение должностными лицами таких действий, как </a:t>
            </a:r>
            <a:r>
              <a:rPr lang="ru-RU" sz="4000" dirty="0" smtClean="0">
                <a:solidFill>
                  <a:srgbClr val="FF0000"/>
                </a:solidFill>
                <a:latin typeface="Times New Roman" pitchFamily="18" charset="0"/>
                <a:cs typeface="Times New Roman" pitchFamily="18" charset="0"/>
              </a:rPr>
              <a:t>получение подарков</a:t>
            </a:r>
            <a:r>
              <a:rPr lang="ru-RU" sz="4000" dirty="0" smtClean="0">
                <a:latin typeface="Times New Roman" pitchFamily="18" charset="0"/>
                <a:cs typeface="Times New Roman" pitchFamily="18" charset="0"/>
              </a:rPr>
              <a:t>, в том числе стоимостью </a:t>
            </a:r>
            <a:r>
              <a:rPr lang="ru-RU" sz="4000" dirty="0" smtClean="0">
                <a:solidFill>
                  <a:srgbClr val="FF0000"/>
                </a:solidFill>
                <a:latin typeface="Times New Roman" pitchFamily="18" charset="0"/>
                <a:cs typeface="Times New Roman" pitchFamily="18" charset="0"/>
              </a:rPr>
              <a:t>менее 3 000 рублей и заранее не обусловленных договоренностью </a:t>
            </a:r>
          </a:p>
          <a:p>
            <a:pPr indent="355600" algn="ctr"/>
            <a:endParaRPr lang="ru-RU" sz="4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20" y="1"/>
          <a:ext cx="8643998" cy="7206169"/>
        </p:xfrm>
        <a:graphic>
          <a:graphicData uri="http://schemas.openxmlformats.org/drawingml/2006/table">
            <a:tbl>
              <a:tblPr/>
              <a:tblGrid>
                <a:gridCol w="8643998"/>
              </a:tblGrid>
              <a:tr h="221708">
                <a:tc>
                  <a:txBody>
                    <a:bodyPr/>
                    <a:lstStyle/>
                    <a:p>
                      <a:pPr indent="342900" algn="just">
                        <a:lnSpc>
                          <a:spcPct val="100000"/>
                        </a:lnSpc>
                        <a:spcBef>
                          <a:spcPts val="0"/>
                        </a:spcBef>
                        <a:spcAft>
                          <a:spcPts val="0"/>
                        </a:spcAft>
                      </a:pPr>
                      <a:endParaRPr lang="ru-RU" sz="1600" b="1" dirty="0" smtClean="0">
                        <a:latin typeface="Times New Roman"/>
                        <a:ea typeface="Calibri"/>
                        <a:cs typeface="Times New Roman"/>
                      </a:endParaRPr>
                    </a:p>
                    <a:p>
                      <a:pPr indent="342900" algn="ctr">
                        <a:lnSpc>
                          <a:spcPct val="100000"/>
                        </a:lnSpc>
                        <a:spcBef>
                          <a:spcPts val="0"/>
                        </a:spcBef>
                        <a:spcAft>
                          <a:spcPts val="0"/>
                        </a:spcAft>
                      </a:pPr>
                      <a:r>
                        <a:rPr lang="ru-RU" sz="2800" b="1" dirty="0" smtClean="0">
                          <a:latin typeface="Times New Roman"/>
                          <a:ea typeface="Calibri"/>
                          <a:cs typeface="Times New Roman"/>
                        </a:rPr>
                        <a:t>Статья </a:t>
                      </a:r>
                      <a:r>
                        <a:rPr lang="ru-RU" sz="2800" b="1" dirty="0">
                          <a:latin typeface="Times New Roman"/>
                          <a:ea typeface="Calibri"/>
                          <a:cs typeface="Times New Roman"/>
                        </a:rPr>
                        <a:t>292. Служебный подлог</a:t>
                      </a:r>
                      <a:endParaRPr lang="ru-RU" sz="2800" dirty="0">
                        <a:latin typeface="Calibri"/>
                        <a:ea typeface="Calibri"/>
                        <a:cs typeface="Times New Roman"/>
                      </a:endParaRPr>
                    </a:p>
                  </a:txBody>
                  <a:tcPr marL="44526" marR="44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484">
                <a:tc>
                  <a:txBody>
                    <a:bodyPr/>
                    <a:lstStyle/>
                    <a:p>
                      <a:pPr indent="342900" algn="just">
                        <a:lnSpc>
                          <a:spcPct val="100000"/>
                        </a:lnSpc>
                        <a:spcBef>
                          <a:spcPts val="0"/>
                        </a:spcBef>
                        <a:spcAft>
                          <a:spcPts val="0"/>
                        </a:spcAft>
                        <a:buAutoNum type="arabicPeriod"/>
                      </a:pPr>
                      <a:r>
                        <a:rPr lang="ru-RU" sz="1600" dirty="0" smtClean="0">
                          <a:solidFill>
                            <a:srgbClr val="000000"/>
                          </a:solidFill>
                          <a:latin typeface="Times New Roman"/>
                          <a:ea typeface="Calibri"/>
                          <a:cs typeface="Times New Roman"/>
                        </a:rPr>
                        <a:t>Служебный </a:t>
                      </a:r>
                      <a:r>
                        <a:rPr lang="ru-RU" sz="1600" dirty="0">
                          <a:solidFill>
                            <a:srgbClr val="000000"/>
                          </a:solidFill>
                          <a:latin typeface="Times New Roman"/>
                          <a:ea typeface="Calibri"/>
                          <a:cs typeface="Times New Roman"/>
                        </a:rPr>
                        <a:t>подлог, то есть </a:t>
                      </a:r>
                      <a:r>
                        <a:rPr lang="ru-RU" sz="1600" u="none" strike="noStrike" dirty="0">
                          <a:solidFill>
                            <a:srgbClr val="000000"/>
                          </a:solidFill>
                          <a:latin typeface="Times New Roman"/>
                          <a:ea typeface="Calibri"/>
                          <a:cs typeface="Times New Roman"/>
                        </a:rPr>
                        <a:t>внесение</a:t>
                      </a:r>
                      <a:r>
                        <a:rPr lang="ru-RU" sz="1600" dirty="0">
                          <a:solidFill>
                            <a:srgbClr val="000000"/>
                          </a:solidFill>
                          <a:latin typeface="Times New Roman"/>
                          <a:ea typeface="Calibri"/>
                          <a:cs typeface="Times New Roman"/>
                        </a:rPr>
                        <a:t> должностным лицом, а также государственным служащим или муниципальным служащим, не являющимся должностным лицом, в официальные документы заведомо ложных сведений, а равно внесение в указанные документы исправлений, искажающих их действительное содержание, если эти деяния совершены из корыстной или иной личной заинтересованности (при отсутствии признаков преступления, предусмотренного </a:t>
                      </a:r>
                      <a:r>
                        <a:rPr lang="ru-RU" sz="1600" u="none" strike="noStrike" dirty="0">
                          <a:solidFill>
                            <a:srgbClr val="000000"/>
                          </a:solidFill>
                          <a:latin typeface="Times New Roman"/>
                          <a:ea typeface="Calibri"/>
                          <a:cs typeface="Times New Roman"/>
                        </a:rPr>
                        <a:t>частью первой статьи 292.1</a:t>
                      </a:r>
                      <a:r>
                        <a:rPr lang="ru-RU" sz="1600" dirty="0">
                          <a:solidFill>
                            <a:srgbClr val="000000"/>
                          </a:solidFill>
                          <a:latin typeface="Times New Roman"/>
                          <a:ea typeface="Calibri"/>
                          <a:cs typeface="Times New Roman"/>
                        </a:rPr>
                        <a:t> настоящего Кодекса), </a:t>
                      </a:r>
                      <a:r>
                        <a:rPr lang="ru-RU" sz="1600" dirty="0" smtClean="0">
                          <a:solidFill>
                            <a:srgbClr val="000000"/>
                          </a:solidFill>
                          <a:latin typeface="Times New Roman"/>
                          <a:ea typeface="Calibri"/>
                          <a:cs typeface="Times New Roman"/>
                        </a:rPr>
                        <a:t>-</a:t>
                      </a:r>
                      <a:endParaRPr lang="ru-RU" sz="800" dirty="0">
                        <a:latin typeface="Calibri"/>
                        <a:ea typeface="Calibri"/>
                        <a:cs typeface="Times New Roman"/>
                      </a:endParaRPr>
                    </a:p>
                    <a:p>
                      <a:pPr indent="342900" algn="just">
                        <a:lnSpc>
                          <a:spcPct val="100000"/>
                        </a:lnSpc>
                        <a:spcBef>
                          <a:spcPts val="0"/>
                        </a:spcBef>
                        <a:spcAft>
                          <a:spcPts val="0"/>
                        </a:spcAft>
                      </a:pPr>
                      <a:r>
                        <a:rPr lang="ru-RU" sz="2800" b="1" dirty="0">
                          <a:solidFill>
                            <a:srgbClr val="000000"/>
                          </a:solidFill>
                          <a:latin typeface="Times New Roman"/>
                          <a:ea typeface="Calibri"/>
                          <a:cs typeface="Times New Roman"/>
                        </a:rPr>
                        <a:t>наказываются </a:t>
                      </a:r>
                      <a:endParaRPr lang="ru-RU" sz="2800" b="1" dirty="0" smtClean="0">
                        <a:solidFill>
                          <a:srgbClr val="000000"/>
                        </a:solidFill>
                        <a:latin typeface="Times New Roman"/>
                        <a:ea typeface="Calibri"/>
                        <a:cs typeface="Times New Roman"/>
                      </a:endParaRPr>
                    </a:p>
                    <a:p>
                      <a:pPr indent="342900" algn="just">
                        <a:lnSpc>
                          <a:spcPct val="100000"/>
                        </a:lnSpc>
                        <a:spcBef>
                          <a:spcPts val="0"/>
                        </a:spcBef>
                        <a:spcAft>
                          <a:spcPts val="0"/>
                        </a:spcAft>
                      </a:pPr>
                      <a:r>
                        <a:rPr lang="ru-RU" sz="1600" b="1" dirty="0" smtClean="0">
                          <a:solidFill>
                            <a:srgbClr val="000000"/>
                          </a:solidFill>
                          <a:latin typeface="Times New Roman"/>
                          <a:ea typeface="Calibri"/>
                          <a:cs typeface="Times New Roman"/>
                        </a:rPr>
                        <a:t>штрафом </a:t>
                      </a:r>
                      <a:r>
                        <a:rPr lang="ru-RU" sz="1600" b="1" dirty="0">
                          <a:solidFill>
                            <a:srgbClr val="000000"/>
                          </a:solidFill>
                          <a:latin typeface="Times New Roman"/>
                          <a:ea typeface="Calibri"/>
                          <a:cs typeface="Times New Roman"/>
                        </a:rPr>
                        <a:t>в размере до </a:t>
                      </a:r>
                      <a:r>
                        <a:rPr lang="ru-RU" sz="1600" b="1" dirty="0" smtClean="0">
                          <a:solidFill>
                            <a:srgbClr val="000000"/>
                          </a:solidFill>
                          <a:latin typeface="Times New Roman"/>
                          <a:ea typeface="Calibri"/>
                          <a:cs typeface="Times New Roman"/>
                        </a:rPr>
                        <a:t>80</a:t>
                      </a:r>
                      <a:r>
                        <a:rPr lang="ru-RU" sz="1600" b="1" baseline="0" dirty="0" smtClean="0">
                          <a:solidFill>
                            <a:srgbClr val="000000"/>
                          </a:solidFill>
                          <a:latin typeface="Times New Roman"/>
                          <a:ea typeface="Calibri"/>
                          <a:cs typeface="Times New Roman"/>
                        </a:rPr>
                        <a:t> 000</a:t>
                      </a:r>
                      <a:r>
                        <a:rPr lang="ru-RU" sz="1600" b="1" dirty="0" smtClean="0">
                          <a:solidFill>
                            <a:srgbClr val="000000"/>
                          </a:solidFill>
                          <a:latin typeface="Times New Roman"/>
                          <a:ea typeface="Calibri"/>
                          <a:cs typeface="Times New Roman"/>
                        </a:rPr>
                        <a:t> </a:t>
                      </a:r>
                      <a:r>
                        <a:rPr lang="ru-RU" sz="1600" b="1" dirty="0">
                          <a:solidFill>
                            <a:srgbClr val="000000"/>
                          </a:solidFill>
                          <a:latin typeface="Times New Roman"/>
                          <a:ea typeface="Calibri"/>
                          <a:cs typeface="Times New Roman"/>
                        </a:rPr>
                        <a:t>рублей или в размере заработной платы или иного дохода осужденного за период до шести месяцев, </a:t>
                      </a:r>
                      <a:endParaRPr lang="ru-RU" sz="1600" b="1" dirty="0" smtClean="0">
                        <a:solidFill>
                          <a:srgbClr val="000000"/>
                        </a:solidFill>
                        <a:latin typeface="Times New Roman"/>
                        <a:ea typeface="Calibri"/>
                        <a:cs typeface="Times New Roman"/>
                      </a:endParaRPr>
                    </a:p>
                    <a:p>
                      <a:pPr indent="342900" algn="just">
                        <a:lnSpc>
                          <a:spcPct val="100000"/>
                        </a:lnSpc>
                        <a:spcBef>
                          <a:spcPts val="0"/>
                        </a:spcBef>
                        <a:spcAft>
                          <a:spcPts val="0"/>
                        </a:spcAft>
                      </a:pPr>
                      <a:r>
                        <a:rPr lang="ru-RU" sz="1600" b="1" dirty="0" smtClean="0">
                          <a:solidFill>
                            <a:srgbClr val="000000"/>
                          </a:solidFill>
                          <a:latin typeface="Times New Roman"/>
                          <a:ea typeface="Calibri"/>
                          <a:cs typeface="Times New Roman"/>
                        </a:rPr>
                        <a:t>либо </a:t>
                      </a:r>
                      <a:r>
                        <a:rPr lang="ru-RU" sz="1600" b="1" dirty="0">
                          <a:solidFill>
                            <a:srgbClr val="000000"/>
                          </a:solidFill>
                          <a:latin typeface="Times New Roman"/>
                          <a:ea typeface="Calibri"/>
                          <a:cs typeface="Times New Roman"/>
                        </a:rPr>
                        <a:t>обязательными работами на срок до четырехсот восьмидесяти часов, </a:t>
                      </a:r>
                      <a:endParaRPr lang="ru-RU" sz="1600" b="1" dirty="0" smtClean="0">
                        <a:solidFill>
                          <a:srgbClr val="000000"/>
                        </a:solidFill>
                        <a:latin typeface="Times New Roman"/>
                        <a:ea typeface="Calibri"/>
                        <a:cs typeface="Times New Roman"/>
                      </a:endParaRPr>
                    </a:p>
                    <a:p>
                      <a:pPr indent="342900" algn="just">
                        <a:lnSpc>
                          <a:spcPct val="100000"/>
                        </a:lnSpc>
                        <a:spcBef>
                          <a:spcPts val="0"/>
                        </a:spcBef>
                        <a:spcAft>
                          <a:spcPts val="0"/>
                        </a:spcAft>
                      </a:pPr>
                      <a:r>
                        <a:rPr lang="ru-RU" sz="1600" b="1" dirty="0" smtClean="0">
                          <a:solidFill>
                            <a:srgbClr val="000000"/>
                          </a:solidFill>
                          <a:latin typeface="Times New Roman"/>
                          <a:ea typeface="Calibri"/>
                          <a:cs typeface="Times New Roman"/>
                        </a:rPr>
                        <a:t>либо </a:t>
                      </a:r>
                      <a:r>
                        <a:rPr lang="ru-RU" sz="1600" b="1" dirty="0">
                          <a:solidFill>
                            <a:srgbClr val="000000"/>
                          </a:solidFill>
                          <a:latin typeface="Times New Roman"/>
                          <a:ea typeface="Calibri"/>
                          <a:cs typeface="Times New Roman"/>
                        </a:rPr>
                        <a:t>исправительными работами на срок до двух лет, </a:t>
                      </a:r>
                      <a:endParaRPr lang="ru-RU" sz="1600" b="1" dirty="0" smtClean="0">
                        <a:solidFill>
                          <a:srgbClr val="000000"/>
                        </a:solidFill>
                        <a:latin typeface="Times New Roman"/>
                        <a:ea typeface="Calibri"/>
                        <a:cs typeface="Times New Roman"/>
                      </a:endParaRPr>
                    </a:p>
                    <a:p>
                      <a:pPr indent="342900" algn="just">
                        <a:lnSpc>
                          <a:spcPct val="100000"/>
                        </a:lnSpc>
                        <a:spcBef>
                          <a:spcPts val="0"/>
                        </a:spcBef>
                        <a:spcAft>
                          <a:spcPts val="0"/>
                        </a:spcAft>
                      </a:pPr>
                      <a:r>
                        <a:rPr lang="ru-RU" sz="1600" b="1" dirty="0" smtClean="0">
                          <a:solidFill>
                            <a:srgbClr val="000000"/>
                          </a:solidFill>
                          <a:latin typeface="Times New Roman"/>
                          <a:ea typeface="Calibri"/>
                          <a:cs typeface="Times New Roman"/>
                        </a:rPr>
                        <a:t>либо </a:t>
                      </a:r>
                      <a:r>
                        <a:rPr lang="ru-RU" sz="1600" b="1" dirty="0">
                          <a:solidFill>
                            <a:srgbClr val="000000"/>
                          </a:solidFill>
                          <a:latin typeface="Times New Roman"/>
                          <a:ea typeface="Calibri"/>
                          <a:cs typeface="Times New Roman"/>
                        </a:rPr>
                        <a:t>принудительными работами на срок до двух лет, либо арестом на срок до шести месяцев, либо лишением свободы на срок до двух лет.</a:t>
                      </a:r>
                      <a:endParaRPr lang="ru-RU" sz="1600" dirty="0">
                        <a:latin typeface="Calibri"/>
                        <a:ea typeface="Calibri"/>
                        <a:cs typeface="Times New Roman"/>
                      </a:endParaRPr>
                    </a:p>
                  </a:txBody>
                  <a:tcPr marL="44526" marR="44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3360">
                <a:tc>
                  <a:txBody>
                    <a:bodyPr/>
                    <a:lstStyle/>
                    <a:p>
                      <a:pPr indent="342900" algn="just">
                        <a:lnSpc>
                          <a:spcPct val="100000"/>
                        </a:lnSpc>
                        <a:spcBef>
                          <a:spcPts val="0"/>
                        </a:spcBef>
                        <a:spcAft>
                          <a:spcPts val="0"/>
                        </a:spcAft>
                      </a:pPr>
                      <a:r>
                        <a:rPr lang="ru-RU" sz="1600" dirty="0">
                          <a:solidFill>
                            <a:srgbClr val="000000"/>
                          </a:solidFill>
                          <a:latin typeface="Times New Roman"/>
                          <a:ea typeface="Calibri"/>
                          <a:cs typeface="Times New Roman"/>
                        </a:rPr>
                        <a:t>2. Те же деяния, повлекшие существенное нарушение прав и законных интересов граждан или организаций либо охраняемых законом интересов общества или государства, </a:t>
                      </a:r>
                      <a:r>
                        <a:rPr lang="ru-RU" sz="1600" dirty="0" smtClean="0">
                          <a:solidFill>
                            <a:srgbClr val="000000"/>
                          </a:solidFill>
                          <a:latin typeface="Times New Roman"/>
                          <a:ea typeface="Calibri"/>
                          <a:cs typeface="Times New Roman"/>
                        </a:rPr>
                        <a:t>-</a:t>
                      </a:r>
                    </a:p>
                    <a:p>
                      <a:pPr indent="342900" algn="just">
                        <a:lnSpc>
                          <a:spcPct val="100000"/>
                        </a:lnSpc>
                        <a:spcBef>
                          <a:spcPts val="0"/>
                        </a:spcBef>
                        <a:spcAft>
                          <a:spcPts val="0"/>
                        </a:spcAft>
                      </a:pPr>
                      <a:r>
                        <a:rPr lang="ru-RU" sz="2800" b="1" dirty="0" smtClean="0">
                          <a:solidFill>
                            <a:srgbClr val="000000"/>
                          </a:solidFill>
                          <a:latin typeface="Times New Roman"/>
                          <a:ea typeface="Calibri"/>
                          <a:cs typeface="Times New Roman"/>
                        </a:rPr>
                        <a:t>наказываются</a:t>
                      </a:r>
                    </a:p>
                    <a:p>
                      <a:pPr indent="342900" algn="just">
                        <a:lnSpc>
                          <a:spcPct val="100000"/>
                        </a:lnSpc>
                        <a:spcBef>
                          <a:spcPts val="0"/>
                        </a:spcBef>
                        <a:spcAft>
                          <a:spcPts val="0"/>
                        </a:spcAft>
                      </a:pPr>
                      <a:r>
                        <a:rPr lang="ru-RU" sz="1600" b="1" dirty="0" smtClean="0">
                          <a:solidFill>
                            <a:srgbClr val="000000"/>
                          </a:solidFill>
                          <a:latin typeface="Times New Roman"/>
                          <a:ea typeface="Calibri"/>
                          <a:cs typeface="Times New Roman"/>
                        </a:rPr>
                        <a:t> </a:t>
                      </a:r>
                      <a:r>
                        <a:rPr lang="ru-RU" sz="1600" b="1" dirty="0">
                          <a:solidFill>
                            <a:srgbClr val="000000"/>
                          </a:solidFill>
                          <a:latin typeface="Times New Roman"/>
                          <a:ea typeface="Calibri"/>
                          <a:cs typeface="Times New Roman"/>
                        </a:rPr>
                        <a:t>штрафом в размере от </a:t>
                      </a:r>
                      <a:r>
                        <a:rPr lang="ru-RU" sz="1600" b="1" dirty="0" smtClean="0">
                          <a:solidFill>
                            <a:srgbClr val="000000"/>
                          </a:solidFill>
                          <a:latin typeface="Times New Roman"/>
                          <a:ea typeface="Calibri"/>
                          <a:cs typeface="Times New Roman"/>
                        </a:rPr>
                        <a:t>100</a:t>
                      </a:r>
                      <a:r>
                        <a:rPr lang="ru-RU" sz="1600" b="1" baseline="0" dirty="0" smtClean="0">
                          <a:solidFill>
                            <a:srgbClr val="000000"/>
                          </a:solidFill>
                          <a:latin typeface="Times New Roman"/>
                          <a:ea typeface="Calibri"/>
                          <a:cs typeface="Times New Roman"/>
                        </a:rPr>
                        <a:t> 000</a:t>
                      </a:r>
                      <a:r>
                        <a:rPr lang="ru-RU" sz="1600" b="1" dirty="0" smtClean="0">
                          <a:solidFill>
                            <a:srgbClr val="000000"/>
                          </a:solidFill>
                          <a:latin typeface="Times New Roman"/>
                          <a:ea typeface="Calibri"/>
                          <a:cs typeface="Times New Roman"/>
                        </a:rPr>
                        <a:t> </a:t>
                      </a:r>
                      <a:r>
                        <a:rPr lang="ru-RU" sz="1600" b="1" dirty="0">
                          <a:solidFill>
                            <a:srgbClr val="000000"/>
                          </a:solidFill>
                          <a:latin typeface="Times New Roman"/>
                          <a:ea typeface="Calibri"/>
                          <a:cs typeface="Times New Roman"/>
                        </a:rPr>
                        <a:t>до </a:t>
                      </a:r>
                      <a:r>
                        <a:rPr lang="ru-RU" sz="1600" b="1" dirty="0" smtClean="0">
                          <a:solidFill>
                            <a:srgbClr val="000000"/>
                          </a:solidFill>
                          <a:latin typeface="Times New Roman"/>
                          <a:ea typeface="Calibri"/>
                          <a:cs typeface="Times New Roman"/>
                        </a:rPr>
                        <a:t>500</a:t>
                      </a:r>
                      <a:r>
                        <a:rPr lang="ru-RU" sz="1600" b="1" baseline="0" dirty="0" smtClean="0">
                          <a:solidFill>
                            <a:srgbClr val="000000"/>
                          </a:solidFill>
                          <a:latin typeface="Times New Roman"/>
                          <a:ea typeface="Calibri"/>
                          <a:cs typeface="Times New Roman"/>
                        </a:rPr>
                        <a:t> 000</a:t>
                      </a:r>
                      <a:r>
                        <a:rPr lang="ru-RU" sz="1600" b="1" dirty="0" smtClean="0">
                          <a:solidFill>
                            <a:srgbClr val="000000"/>
                          </a:solidFill>
                          <a:latin typeface="Times New Roman"/>
                          <a:ea typeface="Calibri"/>
                          <a:cs typeface="Times New Roman"/>
                        </a:rPr>
                        <a:t> </a:t>
                      </a:r>
                      <a:r>
                        <a:rPr lang="ru-RU" sz="1600" b="1" dirty="0">
                          <a:solidFill>
                            <a:srgbClr val="000000"/>
                          </a:solidFill>
                          <a:latin typeface="Times New Roman"/>
                          <a:ea typeface="Calibri"/>
                          <a:cs typeface="Times New Roman"/>
                        </a:rPr>
                        <a:t>рублей или в размере заработной платы или иного дохода осужденного за период от одного года до трех лет, либо принудительными работами на срок до четырех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четырех лет с лишением права занимать определенные должности или заниматься определенной деятельностью на срок до трех лет или без такового.</a:t>
                      </a:r>
                      <a:endParaRPr lang="ru-RU" sz="1600" dirty="0">
                        <a:latin typeface="Calibri"/>
                        <a:ea typeface="Calibri"/>
                        <a:cs typeface="Times New Roman"/>
                      </a:endParaRPr>
                    </a:p>
                  </a:txBody>
                  <a:tcPr marL="44526" marR="44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529">
                <a:tc>
                  <a:txBody>
                    <a:bodyPr/>
                    <a:lstStyle/>
                    <a:p>
                      <a:pPr indent="342900" algn="just">
                        <a:lnSpc>
                          <a:spcPct val="100000"/>
                        </a:lnSpc>
                        <a:spcBef>
                          <a:spcPts val="0"/>
                        </a:spcBef>
                        <a:spcAft>
                          <a:spcPts val="0"/>
                        </a:spcAft>
                      </a:pPr>
                      <a:endParaRPr lang="ru-RU" sz="1600" dirty="0">
                        <a:latin typeface="Calibri"/>
                        <a:ea typeface="Calibri"/>
                        <a:cs typeface="Times New Roman"/>
                      </a:endParaRPr>
                    </a:p>
                  </a:txBody>
                  <a:tcPr marL="44526" marR="44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ÑÑÐ¸Ð½ÐºÐ¸ Ð¿Ð¾ Ð·Ð°Ð¿ÑÐ¾ÑÑ ÐºÐ°ÑÑÐ¸Ð½ÐºÐ° Ð·Ð° ÐºÐ¾ÑÑÑÐ¿ÑÐ¸Ñ ÑÐ°ÑÐ¿Ð»Ð°ÑÐ¸Ð²Ð°ÐµÑÑÑ ÐºÐ°Ð¶Ð´ÑÐ¹ Ð¸Ð· Ð½Ð°Ñ"/>
          <p:cNvPicPr>
            <a:picLocks noChangeAspect="1" noChangeArrowheads="1"/>
          </p:cNvPicPr>
          <p:nvPr/>
        </p:nvPicPr>
        <p:blipFill>
          <a:blip r:embed="rId2" cstate="print"/>
          <a:srcRect/>
          <a:stretch>
            <a:fillRect/>
          </a:stretch>
        </p:blipFill>
        <p:spPr bwMode="auto">
          <a:xfrm>
            <a:off x="557873" y="1214422"/>
            <a:ext cx="8371845" cy="499593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rmAutofit/>
          </a:bodyPr>
          <a:lstStyle/>
          <a:p>
            <a:pPr algn="ctr"/>
            <a:r>
              <a:rPr lang="ru-RU" sz="2800" dirty="0" smtClean="0">
                <a:latin typeface="Times New Roman" pitchFamily="18" charset="0"/>
                <a:cs typeface="Times New Roman" pitchFamily="18" charset="0"/>
              </a:rPr>
              <a:t>Факторы, способствующие росту коррупции в образовательных организациях</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643050"/>
            <a:ext cx="8229600" cy="4389120"/>
          </a:xfrm>
        </p:spPr>
        <p:txBody>
          <a:bodyPr>
            <a:normAutofit fontScale="85000" lnSpcReduction="10000"/>
          </a:bodyPr>
          <a:lstStyle/>
          <a:p>
            <a:r>
              <a:rPr lang="ru-RU" dirty="0" smtClean="0">
                <a:latin typeface="Times New Roman" pitchFamily="18" charset="0"/>
                <a:cs typeface="Times New Roman" pitchFamily="18" charset="0"/>
              </a:rPr>
              <a:t>недостаточная открытость деятельности образовательных учреждений</a:t>
            </a:r>
          </a:p>
          <a:p>
            <a:r>
              <a:rPr lang="ru-RU" dirty="0" smtClean="0">
                <a:latin typeface="Times New Roman" pitchFamily="18" charset="0"/>
                <a:cs typeface="Times New Roman" pitchFamily="18" charset="0"/>
              </a:rPr>
              <a:t> не всегда эффективный государственный и общественный контроль, неразработанность превентивных мероприятий </a:t>
            </a:r>
          </a:p>
          <a:p>
            <a:r>
              <a:rPr lang="ru-RU" dirty="0" smtClean="0">
                <a:latin typeface="Times New Roman" pitchFamily="18" charset="0"/>
                <a:cs typeface="Times New Roman" pitchFamily="18" charset="0"/>
              </a:rPr>
              <a:t>наличие корыстного интереса у сторон (как у обучающихся, так и у лиц, предоставляющих образовательные услуги) в сохранении коррупционных связей</a:t>
            </a:r>
          </a:p>
          <a:p>
            <a:r>
              <a:rPr lang="ru-RU" dirty="0" smtClean="0">
                <a:latin typeface="Times New Roman" pitchFamily="18" charset="0"/>
                <a:cs typeface="Times New Roman" pitchFamily="18" charset="0"/>
              </a:rPr>
              <a:t>разрозненность и противоречивость образовательного законодательства</a:t>
            </a:r>
          </a:p>
          <a:p>
            <a:r>
              <a:rPr lang="ru-RU" dirty="0" smtClean="0"/>
              <a:t> </a:t>
            </a:r>
            <a:r>
              <a:rPr lang="ru-RU" dirty="0" smtClean="0">
                <a:latin typeface="Times New Roman" pitchFamily="18" charset="0"/>
                <a:cs typeface="Times New Roman" pitchFamily="18" charset="0"/>
              </a:rPr>
              <a:t>понижение качества образовательных услуг</a:t>
            </a:r>
          </a:p>
          <a:p>
            <a:r>
              <a:rPr lang="ru-RU" dirty="0" smtClean="0">
                <a:latin typeface="Times New Roman" pitchFamily="18" charset="0"/>
                <a:cs typeface="Times New Roman" pitchFamily="18" charset="0"/>
              </a:rPr>
              <a:t> укоренение в сознании обучающихся маргинальной модели поведения (правовой инфантилизм и правовой нигилизм)</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latin typeface="Times New Roman" pitchFamily="18" charset="0"/>
                <a:cs typeface="Times New Roman" pitchFamily="18" charset="0"/>
              </a:rPr>
              <a:t>Общественная опасность коррупции в сфере образования обусловлена:</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lvl="0"/>
            <a:r>
              <a:rPr lang="ru-RU" dirty="0" smtClean="0">
                <a:latin typeface="Times New Roman" pitchFamily="18" charset="0"/>
                <a:cs typeface="Times New Roman" pitchFamily="18" charset="0"/>
              </a:rPr>
              <a:t>вовлеченностью значительного количества лиц в коррупционные связи; </a:t>
            </a:r>
          </a:p>
          <a:p>
            <a:pPr lvl="0"/>
            <a:r>
              <a:rPr lang="ru-RU" dirty="0" smtClean="0">
                <a:latin typeface="Times New Roman" pitchFamily="18" charset="0"/>
                <a:cs typeface="Times New Roman" pitchFamily="18" charset="0"/>
              </a:rPr>
              <a:t> системным характером этого вида коррупции;</a:t>
            </a:r>
          </a:p>
          <a:p>
            <a:r>
              <a:rPr lang="ru-RU" dirty="0" smtClean="0">
                <a:latin typeface="Times New Roman" pitchFamily="18" charset="0"/>
                <a:cs typeface="Times New Roman" pitchFamily="18" charset="0"/>
              </a:rPr>
              <a:t>воспроизводимостью коррупции в данной сфере,   воспитанием в обучающихся нигилизма по отношению к праву, государственной власти; трансляцией обучающимися впоследствии коррупционного поведения в сфере своей профессиональной деятельности, социальных практиках</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1143000"/>
          </a:xfrm>
        </p:spPr>
        <p:txBody>
          <a:bodyPr>
            <a:noAutofit/>
          </a:bodyPr>
          <a:lstStyle/>
          <a:p>
            <a:pPr algn="ctr"/>
            <a:r>
              <a:rPr lang="ru-RU" sz="2000" b="1" dirty="0" smtClean="0">
                <a:latin typeface="Times New Roman" pitchFamily="18" charset="0"/>
                <a:cs typeface="Times New Roman" pitchFamily="18" charset="0"/>
              </a:rPr>
              <a:t>Из Доклада Общественной палаты "Об эффективности проводимых в Российской Федерации антикоррупционных мероприятий и участии институтов гражданского общества в реализации антикоррупционной политики за 2012 г."</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214282" y="1571612"/>
            <a:ext cx="8715436" cy="5072098"/>
          </a:xfrm>
        </p:spPr>
        <p:txBody>
          <a:bodyPr>
            <a:normAutofit fontScale="40000" lnSpcReduction="20000"/>
          </a:bodyPr>
          <a:lstStyle/>
          <a:p>
            <a:pPr>
              <a:buNone/>
            </a:pPr>
            <a:r>
              <a:rPr lang="ru-RU" sz="4500" b="1" dirty="0" smtClean="0">
                <a:latin typeface="Times New Roman" pitchFamily="18" charset="0"/>
                <a:cs typeface="Times New Roman" pitchFamily="18" charset="0"/>
              </a:rPr>
              <a:t>                              </a:t>
            </a:r>
          </a:p>
          <a:p>
            <a:pPr>
              <a:buNone/>
            </a:pPr>
            <a:r>
              <a:rPr lang="ru-RU" sz="4500" b="1" dirty="0" smtClean="0">
                <a:latin typeface="Times New Roman" pitchFamily="18" charset="0"/>
                <a:cs typeface="Times New Roman" pitchFamily="18" charset="0"/>
              </a:rPr>
              <a:t>                  Области с наибольшими коррупционными проявлениями</a:t>
            </a:r>
          </a:p>
          <a:p>
            <a:pPr>
              <a:buNone/>
            </a:pPr>
            <a:endParaRPr lang="ru-RU" sz="2000" b="1" dirty="0" smtClean="0">
              <a:latin typeface="Times New Roman" pitchFamily="18" charset="0"/>
              <a:cs typeface="Times New Roman" pitchFamily="18" charset="0"/>
            </a:endParaRPr>
          </a:p>
          <a:p>
            <a:r>
              <a:rPr lang="ru-RU" sz="3500" dirty="0" smtClean="0">
                <a:latin typeface="Times New Roman" pitchFamily="18" charset="0"/>
                <a:cs typeface="Times New Roman" pitchFamily="18" charset="0"/>
              </a:rPr>
              <a:t>- прием в образовательные организации (в детские сады, коррекционные детские сады, школы, образовательные учреждения среднего профессионального образования и высшего образования);</a:t>
            </a:r>
          </a:p>
          <a:p>
            <a:r>
              <a:rPr lang="ru-RU" sz="3500" dirty="0" smtClean="0">
                <a:latin typeface="Times New Roman" pitchFamily="18" charset="0"/>
                <a:cs typeface="Times New Roman" pitchFamily="18" charset="0"/>
              </a:rPr>
              <a:t>- перевод обучающихся внутри образовательных организаций и между образовательными организациями; отчисление обучающихся из образовательных организаций в связи с неосвоением ими образовательной программы;</a:t>
            </a:r>
          </a:p>
          <a:p>
            <a:r>
              <a:rPr lang="ru-RU" sz="3500" dirty="0" smtClean="0">
                <a:latin typeface="Times New Roman" pitchFamily="18" charset="0"/>
                <a:cs typeface="Times New Roman" pitchFamily="18" charset="0"/>
              </a:rPr>
              <a:t>- подготовка и сдача курсовых, дипломных работ, подготовка и защита диссертаций;</a:t>
            </a:r>
          </a:p>
          <a:p>
            <a:r>
              <a:rPr lang="ru-RU" sz="3500" dirty="0" smtClean="0">
                <a:latin typeface="Times New Roman" pitchFamily="18" charset="0"/>
                <a:cs typeface="Times New Roman" pitchFamily="18" charset="0"/>
              </a:rPr>
              <a:t>- проведение промежуточной и итоговой аттестации, в первую очередь ЕГЭ, проведение итоговой аттестации в высших учебных заведениях;</a:t>
            </a:r>
          </a:p>
          <a:p>
            <a:r>
              <a:rPr lang="ru-RU" sz="3500" dirty="0" smtClean="0">
                <a:latin typeface="Times New Roman" pitchFamily="18" charset="0"/>
                <a:cs typeface="Times New Roman" pitchFamily="18" charset="0"/>
              </a:rPr>
              <a:t>- привлечение дополнительных финансовых средств, связанное с получением необоснованных финансовых выгод за счет обучающегося, в частности получение пожертвований на нужды детских садов и школ как в денежной, так и в натуральной форме, расходование полученных средств не в соответствии с уставными целями некоммерческой организации и т.п.;</a:t>
            </a:r>
          </a:p>
          <a:p>
            <a:r>
              <a:rPr lang="ru-RU" sz="3500" dirty="0" smtClean="0">
                <a:latin typeface="Times New Roman" pitchFamily="18" charset="0"/>
                <a:cs typeface="Times New Roman" pitchFamily="18" charset="0"/>
              </a:rPr>
              <a:t>- создание преференций детям из обеспеченных семей, из семей чиновников в детском саду или школе в ущерб иным обучающимся детям;</a:t>
            </a:r>
          </a:p>
          <a:p>
            <a:r>
              <a:rPr lang="ru-RU" sz="3500" dirty="0" smtClean="0">
                <a:latin typeface="Times New Roman" pitchFamily="18" charset="0"/>
                <a:cs typeface="Times New Roman" pitchFamily="18" charset="0"/>
              </a:rPr>
              <a:t>- лицензирование и государственная аккредитация образовательных организаций;</a:t>
            </a:r>
          </a:p>
          <a:p>
            <a:r>
              <a:rPr lang="ru-RU" sz="3500" dirty="0" smtClean="0">
                <a:latin typeface="Times New Roman" pitchFamily="18" charset="0"/>
                <a:cs typeface="Times New Roman" pitchFamily="18" charset="0"/>
              </a:rPr>
              <a:t>- распределение государственных (муниципальных) заданий между подведомственными учреждениями, реструктуризация сети образовательных учреждений;</a:t>
            </a:r>
          </a:p>
          <a:p>
            <a:r>
              <a:rPr lang="ru-RU" sz="3500" dirty="0" smtClean="0">
                <a:latin typeface="Times New Roman" pitchFamily="18" charset="0"/>
                <a:cs typeface="Times New Roman" pitchFamily="18" charset="0"/>
              </a:rPr>
              <a:t>- утверждение в качестве рекомендованных структурами Министерства науки и образования учебников и учебных пособий;</a:t>
            </a:r>
          </a:p>
          <a:p>
            <a:r>
              <a:rPr lang="ru-RU" sz="3500" dirty="0" smtClean="0">
                <a:latin typeface="Times New Roman" pitchFamily="18" charset="0"/>
                <a:cs typeface="Times New Roman" pitchFamily="18" charset="0"/>
              </a:rPr>
              <a:t>- прием работников в образовательную организацию, привлечение исполнителей по гражданско-правовым договорам;</a:t>
            </a:r>
          </a:p>
          <a:p>
            <a:r>
              <a:rPr lang="ru-RU" sz="3500" dirty="0" smtClean="0">
                <a:latin typeface="Times New Roman" pitchFamily="18" charset="0"/>
                <a:cs typeface="Times New Roman" pitchFamily="18" charset="0"/>
              </a:rPr>
              <a:t>- использование имущества образовательных организаций.</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215370" cy="1143008"/>
          </a:xfrm>
        </p:spPr>
        <p:txBody>
          <a:bodyPr anchor="t">
            <a:noAutofit/>
          </a:bodyPr>
          <a:lstStyle/>
          <a:p>
            <a:pPr algn="ctr"/>
            <a:r>
              <a:rPr lang="ru-RU" sz="3200" b="1" dirty="0" smtClean="0">
                <a:latin typeface="Times New Roman" pitchFamily="18" charset="0"/>
                <a:cs typeface="Times New Roman" pitchFamily="18" charset="0"/>
              </a:rPr>
              <a:t>Основные виды преступлений коррупционной направленности</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r>
              <a:rPr lang="ru-RU" sz="2800" dirty="0" smtClean="0">
                <a:latin typeface="Times New Roman" pitchFamily="18" charset="0"/>
                <a:cs typeface="Times New Roman" pitchFamily="18" charset="0"/>
              </a:rPr>
              <a:t>коммерческий подкуп (ст.204 УК РФ)</a:t>
            </a:r>
          </a:p>
          <a:p>
            <a:r>
              <a:rPr lang="ru-RU" sz="2800" dirty="0" smtClean="0">
                <a:latin typeface="Times New Roman" pitchFamily="18" charset="0"/>
                <a:cs typeface="Times New Roman" pitchFamily="18" charset="0"/>
              </a:rPr>
              <a:t>злоупотребление должностными полномочиями (ст.285 УК РФ)</a:t>
            </a:r>
          </a:p>
          <a:p>
            <a:r>
              <a:rPr lang="ru-RU" sz="2800" dirty="0" smtClean="0">
                <a:latin typeface="Times New Roman" pitchFamily="18" charset="0"/>
                <a:cs typeface="Times New Roman" pitchFamily="18" charset="0"/>
              </a:rPr>
              <a:t>превышение должностных полномочий(ст.286 УК РФ)</a:t>
            </a:r>
          </a:p>
          <a:p>
            <a:r>
              <a:rPr lang="ru-RU" sz="2800" dirty="0" smtClean="0">
                <a:latin typeface="Times New Roman" pitchFamily="18" charset="0"/>
                <a:cs typeface="Times New Roman" pitchFamily="18" charset="0"/>
              </a:rPr>
              <a:t>незаконное участие в предпринимательской деятельности (ст.289 УК РФ)</a:t>
            </a:r>
          </a:p>
          <a:p>
            <a:r>
              <a:rPr lang="ru-RU" sz="2800" dirty="0" smtClean="0">
                <a:latin typeface="Times New Roman" pitchFamily="18" charset="0"/>
                <a:cs typeface="Times New Roman" pitchFamily="18" charset="0"/>
              </a:rPr>
              <a:t>получение взятки (ст.290 УК РФ) </a:t>
            </a:r>
          </a:p>
          <a:p>
            <a:r>
              <a:rPr lang="ru-RU" sz="2800" dirty="0" smtClean="0">
                <a:latin typeface="Times New Roman" pitchFamily="18" charset="0"/>
                <a:cs typeface="Times New Roman" pitchFamily="18" charset="0"/>
              </a:rPr>
              <a:t>дача взятки (ст.291 УК РФ)</a:t>
            </a:r>
          </a:p>
          <a:p>
            <a:r>
              <a:rPr lang="ru-RU" sz="2800" dirty="0" smtClean="0">
                <a:latin typeface="Times New Roman" pitchFamily="18" charset="0"/>
                <a:cs typeface="Times New Roman" pitchFamily="18" charset="0"/>
              </a:rPr>
              <a:t>посредничество во взяточничестве (ст.291.1 УК РФ)</a:t>
            </a:r>
          </a:p>
          <a:p>
            <a:r>
              <a:rPr lang="ru-RU" sz="2800" dirty="0" smtClean="0">
                <a:latin typeface="Times New Roman" pitchFamily="18" charset="0"/>
                <a:cs typeface="Times New Roman" pitchFamily="18" charset="0"/>
              </a:rPr>
              <a:t>служебный подлог (ст.292 УК РФ)</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186766" cy="867524"/>
          </a:xfrm>
        </p:spPr>
        <p:txBody>
          <a:bodyPr anchor="t">
            <a:normAutofit/>
          </a:bodyPr>
          <a:lstStyle/>
          <a:p>
            <a:pPr algn="ctr"/>
            <a:r>
              <a:rPr lang="ru-RU" sz="3200" b="1" dirty="0" smtClean="0">
                <a:latin typeface="Times New Roman" pitchFamily="18" charset="0"/>
                <a:cs typeface="Times New Roman" pitchFamily="18" charset="0"/>
              </a:rPr>
              <a:t>Взяточничество (коммерческий подкуп)</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500174"/>
            <a:ext cx="8186766" cy="4824426"/>
          </a:xfrm>
        </p:spPr>
        <p:txBody>
          <a:bodyPr>
            <a:normAutofit/>
          </a:bodyPr>
          <a:lstStyle/>
          <a:p>
            <a:pPr algn="ctr"/>
            <a:r>
              <a:rPr lang="ru-RU" b="1" dirty="0" smtClean="0">
                <a:solidFill>
                  <a:srgbClr val="C00000"/>
                </a:solidFill>
                <a:latin typeface="Times New Roman" pitchFamily="18" charset="0"/>
                <a:cs typeface="Times New Roman" pitchFamily="18" charset="0"/>
              </a:rPr>
              <a:t>Взяточничество (коммерческий подкуп)</a:t>
            </a:r>
          </a:p>
          <a:p>
            <a:pPr algn="ctr"/>
            <a:r>
              <a:rPr lang="ru-RU" b="1" dirty="0" smtClean="0">
                <a:solidFill>
                  <a:srgbClr val="C00000"/>
                </a:solidFill>
                <a:latin typeface="Times New Roman" pitchFamily="18" charset="0"/>
                <a:cs typeface="Times New Roman" pitchFamily="18" charset="0"/>
              </a:rPr>
              <a:t> </a:t>
            </a:r>
            <a:r>
              <a:rPr lang="ru-RU" dirty="0" smtClean="0">
                <a:solidFill>
                  <a:srgbClr val="292488"/>
                </a:solidFill>
                <a:latin typeface="Times New Roman" pitchFamily="18" charset="0"/>
                <a:cs typeface="Times New Roman" pitchFamily="18" charset="0"/>
              </a:rPr>
              <a:t>является наиболее распространенным и опасным преступлением. Оно посягает на основы государственной власти, нарушает нормальную управленческую деятельность государственных и муниципальных органов и учреждений, подрывает их авторитет, деформирует правосознание граждан, создавая у них представление о возможности удовлетворения личных и коллективных интересов путем подкупа должностных лиц, препятствует конкуренции, затрудняет экономическое развитие.</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rmAutofit/>
          </a:bodyPr>
          <a:lstStyle/>
          <a:p>
            <a:pPr algn="ctr"/>
            <a:r>
              <a:rPr lang="ru-RU" sz="3200" b="1" dirty="0" smtClean="0">
                <a:latin typeface="Times New Roman" pitchFamily="18" charset="0"/>
                <a:cs typeface="Times New Roman" pitchFamily="18" charset="0"/>
              </a:rPr>
              <a:t>Предмет взятки (коммерческого подкупа)</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357298"/>
            <a:ext cx="8186766" cy="4967302"/>
          </a:xfrm>
        </p:spPr>
        <p:txBody>
          <a:bodyPr>
            <a:normAutofit fontScale="62500" lnSpcReduction="20000"/>
          </a:bodyPr>
          <a:lstStyle/>
          <a:p>
            <a:pPr>
              <a:defRPr/>
            </a:pPr>
            <a:r>
              <a:rPr lang="ru-RU" sz="3200" dirty="0" smtClean="0">
                <a:solidFill>
                  <a:srgbClr val="C00000"/>
                </a:solidFill>
                <a:latin typeface="Times New Roman" pitchFamily="18" charset="0"/>
                <a:cs typeface="Times New Roman" pitchFamily="18" charset="0"/>
              </a:rPr>
              <a:t>Предметы</a:t>
            </a:r>
            <a:r>
              <a:rPr lang="ru-RU" sz="3200" dirty="0" smtClean="0">
                <a:latin typeface="Times New Roman" pitchFamily="18" charset="0"/>
                <a:cs typeface="Times New Roman" pitchFamily="18" charset="0"/>
              </a:rPr>
              <a:t> - деньги, в том числе валюта, банковские чеки и ценные бумаги, изделия из драгоценных металлов и камней, автомашины, продукты питания, видеотехника, бытовые приборы и другие товары, квартиры, дачи, загородные дома, гаражи, земельные участки и другая недвижимость </a:t>
            </a:r>
          </a:p>
          <a:p>
            <a:pPr>
              <a:defRPr/>
            </a:pPr>
            <a:r>
              <a:rPr lang="ru-RU" sz="3200" dirty="0" smtClean="0">
                <a:solidFill>
                  <a:srgbClr val="C00000"/>
                </a:solidFill>
                <a:latin typeface="Times New Roman" pitchFamily="18" charset="0"/>
                <a:cs typeface="Times New Roman" pitchFamily="18" charset="0"/>
              </a:rPr>
              <a:t>Услуги и выгоды имущественного характера </a:t>
            </a:r>
            <a:r>
              <a:rPr lang="ru-RU" sz="3200" dirty="0" smtClean="0">
                <a:latin typeface="Times New Roman" pitchFamily="18" charset="0"/>
                <a:cs typeface="Times New Roman" pitchFamily="18" charset="0"/>
              </a:rPr>
              <a:t>- лечение, ремонтные и строительные работы, санаторные и туристические путевки, поездки за границу, оплата развлечений и других расходов безвозмездно или по заниженной стоимости; освобождение от имущественных обязательств</a:t>
            </a:r>
          </a:p>
          <a:p>
            <a:pPr indent="12700">
              <a:buFontTx/>
              <a:buNone/>
              <a:defRPr/>
            </a:pPr>
            <a:r>
              <a:rPr lang="ru-RU" sz="3200" dirty="0" smtClean="0">
                <a:solidFill>
                  <a:srgbClr val="C00000"/>
                </a:solidFill>
                <a:latin typeface="Times New Roman" pitchFamily="18" charset="0"/>
                <a:cs typeface="Times New Roman" pitchFamily="18" charset="0"/>
              </a:rPr>
              <a:t>Завуалированная форма взятки</a:t>
            </a:r>
            <a:r>
              <a:rPr lang="ru-RU" sz="3200" dirty="0" smtClean="0">
                <a:latin typeface="Times New Roman" pitchFamily="18" charset="0"/>
                <a:cs typeface="Times New Roman" pitchFamily="18" charset="0"/>
              </a:rPr>
              <a:t> - банковская ссуда в долг или под видом погашения несуществующего долга, оплата товаров, купленных по заниженной цене, покупка товаров по завышенной цене, заключение фиктивных трудовых договоров с выплатой зарплаты взяточнику, его родственникам или друзьям, получение льготного кредита, завышение гонораров за лекции, статьи и книги, преднамеренный проигрыш в карты, "случайный" выигрыш в казино, прощение долга, уменьшение арендной платы</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04088"/>
            <a:ext cx="8043890" cy="867524"/>
          </a:xfrm>
        </p:spPr>
        <p:txBody>
          <a:bodyPr anchor="t"/>
          <a:lstStyle/>
          <a:p>
            <a:pPr algn="ctr"/>
            <a:r>
              <a:rPr lang="ru-RU" b="1" dirty="0" smtClean="0">
                <a:latin typeface="Times New Roman" pitchFamily="18" charset="0"/>
                <a:cs typeface="Times New Roman" pitchFamily="18" charset="0"/>
              </a:rPr>
              <a:t>Взятка</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571472" y="1500174"/>
            <a:ext cx="8143932" cy="4714908"/>
          </a:xfrm>
        </p:spPr>
        <p:txBody>
          <a:bodyPr>
            <a:normAutofit fontScale="92500"/>
          </a:bodyPr>
          <a:lstStyle/>
          <a:p>
            <a:pPr indent="12700" algn="ctr">
              <a:spcBef>
                <a:spcPts val="0"/>
              </a:spcBef>
              <a:buFontTx/>
              <a:buNone/>
              <a:defRPr/>
            </a:pPr>
            <a:r>
              <a:rPr lang="ru-RU" b="1" dirty="0" smtClean="0">
                <a:latin typeface="Times New Roman" pitchFamily="18" charset="0"/>
                <a:cs typeface="Times New Roman" pitchFamily="18" charset="0"/>
              </a:rPr>
              <a:t>Взяткой также является предоставление имущественных выгод в виде денег, иных ценностей, оказание материальных услуг  родным и близким должностного лица с его согласия либо если должностное лицо не возражало против этого и использовало свои служебные полномочия в пользу взяткодателя.</a:t>
            </a:r>
          </a:p>
          <a:p>
            <a:pPr indent="12700" algn="ctr">
              <a:spcBef>
                <a:spcPts val="0"/>
              </a:spcBef>
              <a:buFontTx/>
              <a:buNone/>
              <a:defRPr/>
            </a:pPr>
            <a:r>
              <a:rPr lang="ru-RU" b="1" dirty="0" smtClean="0">
                <a:latin typeface="Times New Roman" pitchFamily="18" charset="0"/>
                <a:cs typeface="Times New Roman" pitchFamily="18" charset="0"/>
              </a:rPr>
              <a:t>В указанном случае действия должностного лица будут квалифицированы как получение взятки</a:t>
            </a:r>
            <a:r>
              <a:rPr lang="ru-RU" dirty="0" smtClean="0">
                <a:latin typeface="Times New Roman" pitchFamily="18" charset="0"/>
                <a:cs typeface="Times New Roman" pitchFamily="18" charset="0"/>
              </a:rPr>
              <a:t>.</a:t>
            </a:r>
          </a:p>
          <a:p>
            <a:pPr algn="ctr">
              <a:buNone/>
            </a:pPr>
            <a:r>
              <a:rPr lang="ru-RU" b="1" dirty="0" smtClean="0">
                <a:latin typeface="Times New Roman" pitchFamily="18" charset="0"/>
                <a:cs typeface="Times New Roman" pitchFamily="18" charset="0"/>
              </a:rPr>
              <a:t>Значительным размером взятки признаются суммы более 25 000 рублей, крупным размером – более 150 000 рублей, особо крупным размером – более 1 000 000</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421</TotalTime>
  <Words>6303</Words>
  <Application>Microsoft Office PowerPoint</Application>
  <PresentationFormat>Экран (4:3)</PresentationFormat>
  <Paragraphs>237</Paragraphs>
  <Slides>28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Arial</vt:lpstr>
      <vt:lpstr>Calibri</vt:lpstr>
      <vt:lpstr>Constantia</vt:lpstr>
      <vt:lpstr>Times New Roman</vt:lpstr>
      <vt:lpstr>Wingdings 2</vt:lpstr>
      <vt:lpstr>Поток</vt:lpstr>
      <vt:lpstr>О соблюдении антикоррупционного законодательства при осуществлении образовательной деятельности</vt:lpstr>
      <vt:lpstr>Коррупция в образовательных организациях </vt:lpstr>
      <vt:lpstr>Факторы, способствующие росту коррупции в образовательных организациях</vt:lpstr>
      <vt:lpstr>Общественная опасность коррупции в сфере образования обусловлена:</vt:lpstr>
      <vt:lpstr>Из Доклада Общественной палаты "Об эффективности проводимых в Российской Федерации антикоррупционных мероприятий и участии институтов гражданского общества в реализации антикоррупционной политики за 2012 г."</vt:lpstr>
      <vt:lpstr>Основные виды преступлений коррупционной направленности</vt:lpstr>
      <vt:lpstr>Взяточничество (коммерческий подкуп)</vt:lpstr>
      <vt:lpstr>Предмет взятки (коммерческого подкупа)</vt:lpstr>
      <vt:lpstr>Взятка</vt:lpstr>
      <vt:lpstr>Ответственность за взяточничество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соблюдении антикоррупционного законодательства при осуществлении образовательной деятельности</dc:title>
  <dc:creator>Пользователь</dc:creator>
  <cp:lastModifiedBy>Элина Валериевна Заблацкас</cp:lastModifiedBy>
  <cp:revision>21</cp:revision>
  <cp:lastPrinted>2020-06-01T11:58:48Z</cp:lastPrinted>
  <dcterms:created xsi:type="dcterms:W3CDTF">2017-11-14T03:02:23Z</dcterms:created>
  <dcterms:modified xsi:type="dcterms:W3CDTF">2020-06-01T11:58:53Z</dcterms:modified>
</cp:coreProperties>
</file>