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Меры </a:t>
            </a:r>
            <a:r>
              <a:rPr lang="ru-RU" sz="3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дисциплинарной ответственности </a:t>
            </a:r>
            <a:endParaRPr lang="ru-RU" sz="3800" b="1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itchFamily="34" charset="0"/>
            </a:endParaRPr>
          </a:p>
          <a:p>
            <a:pPr algn="ctr"/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за </a:t>
            </a:r>
            <a:r>
              <a:rPr lang="ru-RU" sz="3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невыполнение требований законодательства </a:t>
            </a:r>
            <a:endParaRPr lang="ru-RU" sz="3800" b="1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itchFamily="34" charset="0"/>
            </a:endParaRPr>
          </a:p>
          <a:p>
            <a:pPr algn="ctr"/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о </a:t>
            </a:r>
            <a:r>
              <a:rPr lang="ru-RU" sz="3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противодействии коррупции</a:t>
            </a:r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.</a:t>
            </a:r>
          </a:p>
          <a:p>
            <a:pPr algn="ctr"/>
            <a:endParaRPr lang="ru-RU" sz="3800" b="1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itchFamily="34" charset="0"/>
            </a:endParaRPr>
          </a:p>
          <a:p>
            <a:pPr algn="ctr"/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 </a:t>
            </a:r>
            <a:r>
              <a:rPr lang="ru-RU" sz="3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Персональная ответственность </a:t>
            </a:r>
            <a:endParaRPr lang="ru-RU" sz="3800" b="1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itchFamily="34" charset="0"/>
            </a:endParaRPr>
          </a:p>
          <a:p>
            <a:pPr algn="ctr"/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за </a:t>
            </a:r>
            <a:r>
              <a:rPr lang="ru-RU" sz="38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несоблюдение обязательных требований, ограничений и </a:t>
            </a:r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запретов</a:t>
            </a:r>
            <a:endParaRPr lang="ru-RU" sz="38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3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25.12.2008 № 273-ФЗ </a:t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противодействии коррупции»</a:t>
            </a:r>
            <a:endParaRPr lang="ru-RU" sz="2200" dirty="0"/>
          </a:p>
        </p:txBody>
      </p:sp>
      <p:sp>
        <p:nvSpPr>
          <p:cNvPr id="4" name="Объект 3"/>
          <p:cNvSpPr txBox="1">
            <a:spLocks/>
          </p:cNvSpPr>
          <p:nvPr/>
        </p:nvSpPr>
        <p:spPr>
          <a:xfrm>
            <a:off x="609600" y="1752600"/>
            <a:ext cx="8229600" cy="470916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just">
              <a:buNone/>
            </a:pPr>
            <a:r>
              <a:rPr lang="ru-RU" sz="1600" b="1" dirty="0">
                <a:solidFill>
                  <a:schemeClr val="bg1"/>
                </a:solidFill>
              </a:rPr>
              <a:t>Статья 14. Ответственность юридических лиц за коррупционные </a:t>
            </a:r>
            <a:r>
              <a:rPr lang="ru-RU" sz="1600" b="1" dirty="0" smtClean="0">
                <a:solidFill>
                  <a:schemeClr val="bg1"/>
                </a:solidFill>
              </a:rPr>
              <a:t>правонарушения</a:t>
            </a:r>
          </a:p>
          <a:p>
            <a:pPr marL="137160" indent="0" algn="just">
              <a:buNone/>
            </a:pPr>
            <a:endParaRPr lang="ru-RU" sz="1600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1600" dirty="0">
                <a:solidFill>
                  <a:schemeClr val="bg1"/>
                </a:solidFill>
              </a:rPr>
              <a:t>1. В случае, если от имени или в интересах юридического лица осуществляются организация, подготовка и совершение коррупционных правонарушений или правонарушений, создающих условия для совершения коррупционных правонарушений, к юридическому лицу могут быть применены меры ответственности в соответствии с </a:t>
            </a:r>
            <a:r>
              <a:rPr lang="ru-RU" sz="1600" dirty="0" smtClean="0">
                <a:solidFill>
                  <a:schemeClr val="bg1"/>
                </a:solidFill>
              </a:rPr>
              <a:t>законодательством Российской </a:t>
            </a:r>
            <a:r>
              <a:rPr lang="ru-RU" sz="1600" dirty="0">
                <a:solidFill>
                  <a:schemeClr val="bg1"/>
                </a:solidFill>
              </a:rPr>
              <a:t>Федерации.</a:t>
            </a:r>
          </a:p>
          <a:p>
            <a:pPr marL="137160" indent="0" algn="just">
              <a:buNone/>
            </a:pPr>
            <a:r>
              <a:rPr lang="ru-RU" sz="1600" dirty="0">
                <a:solidFill>
                  <a:schemeClr val="bg1"/>
                </a:solidFill>
              </a:rPr>
              <a:t>2. Применение за коррупционное правонарушение мер ответственности к юридическому лицу не освобождает от ответственности за данное коррупционное правонарушение виновное физическое лицо, равно как и привлечение к уголовной или иной ответственности за коррупционное правонарушение физического лица не освобождает от ответственности за данное коррупционное правонарушение юридическое лицо.</a:t>
            </a:r>
          </a:p>
          <a:p>
            <a:pPr marL="137160" indent="0" algn="just">
              <a:buNone/>
            </a:pPr>
            <a:r>
              <a:rPr lang="ru-RU" sz="1600" dirty="0">
                <a:solidFill>
                  <a:schemeClr val="bg1"/>
                </a:solidFill>
              </a:rPr>
              <a:t>3. Положения настоящей статьи распространяются на иностранные юридические лица в случаях, предусмотренных </a:t>
            </a:r>
            <a:r>
              <a:rPr lang="ru-RU" sz="1600" dirty="0" smtClean="0">
                <a:solidFill>
                  <a:schemeClr val="bg1"/>
                </a:solidFill>
              </a:rPr>
              <a:t>законодательством Российской </a:t>
            </a:r>
            <a:r>
              <a:rPr lang="ru-RU" sz="1600" dirty="0">
                <a:solidFill>
                  <a:schemeClr val="bg1"/>
                </a:solidFill>
              </a:rPr>
              <a:t>Федерации.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7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7887" y="1484784"/>
            <a:ext cx="8964488" cy="4709160"/>
          </a:xfrm>
        </p:spPr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ru-RU" sz="4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Федеральный закон </a:t>
            </a: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/>
            </a:r>
            <a:b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</a:b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от </a:t>
            </a: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25.12.2008  </a:t>
            </a:r>
            <a:r>
              <a:rPr lang="ru-RU" sz="4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№ 273-ФЗ  </a:t>
            </a:r>
            <a:br>
              <a:rPr lang="ru-RU" sz="4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</a:br>
            <a:r>
              <a:rPr lang="ru-RU" sz="4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«О противодействии коррупции</a:t>
            </a: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» </a:t>
            </a:r>
          </a:p>
          <a:p>
            <a:pPr marL="137160" indent="0" algn="ctr">
              <a:buNone/>
            </a:pP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основополагающий нормативный правовой акт </a:t>
            </a: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/>
            </a:r>
            <a:b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</a:b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в </a:t>
            </a:r>
            <a:r>
              <a:rPr lang="ru-RU" sz="4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сфере борьбы </a:t>
            </a: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с </a:t>
            </a:r>
            <a:r>
              <a:rPr lang="ru-RU" sz="44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коррупцией </a:t>
            </a:r>
          </a:p>
        </p:txBody>
      </p:sp>
    </p:spTree>
    <p:extLst>
      <p:ext uri="{BB962C8B-B14F-4D97-AF65-F5344CB8AC3E}">
        <p14:creationId xmlns:p14="http://schemas.microsoft.com/office/powerpoint/2010/main" val="389325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Основные понятия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КОРРУПЦИЯ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это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аналогичных деяний от имени или в интересах юридического лица;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88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408712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Противодействие коррупции</a:t>
            </a:r>
          </a:p>
          <a:p>
            <a:pPr marL="137160" indent="0">
              <a:buNone/>
            </a:pPr>
            <a:endParaRPr lang="ru-RU" b="1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just">
              <a:buNone/>
            </a:pP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а) по предупреждению коррупции, в том числе по выявлению и последующему устранению причин коррупции (профилактика коррупции);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б) по выявлению, предупреждению, пресечению, раскрытию и расследованию коррупционных правонарушений (борьба с коррупцией);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в) по минимизации и (или) ликвидации последствий коррупционных правонарушений.</a:t>
            </a:r>
          </a:p>
          <a:p>
            <a:pPr marL="137160" indent="0">
              <a:buNone/>
            </a:pP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1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</a:t>
            </a:r>
            <a:r>
              <a:rPr lang="ru-RU" sz="40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предупреждению коррупции</a:t>
            </a:r>
            <a:endParaRPr lang="ru-RU" sz="40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504" y="1268760"/>
            <a:ext cx="2736304" cy="1512168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50" dirty="0"/>
              <a:t>определение подразделений или должностных лиц, ответственных за профилактику коррупционных и иных правонарушений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03848" y="2575636"/>
            <a:ext cx="2736304" cy="1520998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50" dirty="0"/>
              <a:t>разработка и внедрение в практику стандартов и процедур, направленных на обеспечение добросовестной работы организации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06050" y="1268760"/>
            <a:ext cx="2736304" cy="1512168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50" dirty="0"/>
              <a:t>сотрудничество организации с правоохранительными органами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7504" y="4096188"/>
            <a:ext cx="2736304" cy="136815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50" dirty="0"/>
              <a:t>принятие кодекса этики и служебного поведения работников организации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32303" y="4096634"/>
            <a:ext cx="2736304" cy="136815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50" dirty="0"/>
              <a:t>предотвращение и урегулирование конфликта интересов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203848" y="5395513"/>
            <a:ext cx="2736304" cy="136815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50" dirty="0"/>
              <a:t>недопущение составления неофициальной отчетности и использования поддельных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56338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Статья 12 Федерального 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закона 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/>
            </a:r>
            <a:b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«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О противодействии коррупции»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916832"/>
            <a:ext cx="8352928" cy="4824536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Работодатель 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при заключении трудового или гражданско-правового договора на выполнение работ (оказание услуг) с гражданином, замещавшим должности государственной или муниципальной службы, перечень которых устанавливается нормативными правовыми актами Российской Федерации, в течение двух лет после его увольнения с государственной или муниципальной службы обязан в десятидневный срок сообщать о заключении такого договора представителю нанимателя (работодателю) государственного или муниципального служащего по последнему месту его службы.</a:t>
            </a:r>
          </a:p>
        </p:txBody>
      </p:sp>
    </p:spTree>
    <p:extLst>
      <p:ext uri="{BB962C8B-B14F-4D97-AF65-F5344CB8AC3E}">
        <p14:creationId xmlns:p14="http://schemas.microsoft.com/office/powerpoint/2010/main" val="253433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smtClean="0">
                <a:solidFill>
                  <a:schemeClr val="bg1"/>
                </a:solidFill>
              </a:rPr>
              <a:t>Правила </a:t>
            </a:r>
            <a:r>
              <a:rPr lang="ru-RU" sz="1400" dirty="0">
                <a:solidFill>
                  <a:schemeClr val="bg1"/>
                </a:solidFill>
              </a:rPr>
              <a:t>сообщения работодателем о заключении трудового или гражданско-правового договора на выполнение работ (оказание услуг) с гражданином, замещавшим должности государственной или муниципальной службы, перечень которых устанавливается нормативными правовыми актами Российской Федерации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72608"/>
          </a:xfrm>
        </p:spPr>
        <p:txBody>
          <a:bodyPr>
            <a:normAutofit fontScale="40000" lnSpcReduction="20000"/>
          </a:bodyPr>
          <a:lstStyle/>
          <a:p>
            <a:pPr marL="137160" indent="0" algn="just">
              <a:buNone/>
            </a:pP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    В </a:t>
            </a:r>
            <a:r>
              <a:rPr lang="ru-RU" sz="3600" dirty="0">
                <a:solidFill>
                  <a:schemeClr val="bg1"/>
                </a:solidFill>
              </a:rPr>
              <a:t>сообщении, направляемом работодателем представителю нанимателя (работодателю) гражданина по последнему месту его службы, должны содержаться следующие сведения: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а</a:t>
            </a:r>
            <a:r>
              <a:rPr lang="ru-RU" sz="3600" dirty="0">
                <a:solidFill>
                  <a:schemeClr val="bg1"/>
                </a:solidFill>
              </a:rPr>
              <a:t>) фамилия, имя, отчество (при наличии) гражданина (в случае, если фамилия, имя или отчество изменялись, указываются прежние);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б</a:t>
            </a:r>
            <a:r>
              <a:rPr lang="ru-RU" sz="3600" dirty="0">
                <a:solidFill>
                  <a:schemeClr val="bg1"/>
                </a:solidFill>
              </a:rPr>
              <a:t>) число, месяц, год и место рождения гражданина;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в</a:t>
            </a:r>
            <a:r>
              <a:rPr lang="ru-RU" sz="3600" dirty="0">
                <a:solidFill>
                  <a:schemeClr val="bg1"/>
                </a:solidFill>
              </a:rPr>
              <a:t>) должность государственной или муниципальной службы, замещаемая гражданином непосредственно перед увольнением с государственной или муниципальной службы (по сведениям, содержащимся в трудовой книжке);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г</a:t>
            </a:r>
            <a:r>
              <a:rPr lang="ru-RU" sz="3600" dirty="0">
                <a:solidFill>
                  <a:schemeClr val="bg1"/>
                </a:solidFill>
              </a:rPr>
              <a:t>) наименование организации (полное, а также сокращенное (при наличии</a:t>
            </a:r>
            <a:r>
              <a:rPr lang="ru-RU" sz="3600" dirty="0" smtClean="0">
                <a:solidFill>
                  <a:schemeClr val="bg1"/>
                </a:solidFill>
              </a:rPr>
              <a:t>).</a:t>
            </a:r>
          </a:p>
          <a:p>
            <a:pPr marL="137160" indent="0" algn="just">
              <a:buNone/>
            </a:pPr>
            <a:endParaRPr lang="ru-RU" sz="3600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В </a:t>
            </a:r>
            <a:r>
              <a:rPr lang="ru-RU" sz="3600" dirty="0">
                <a:solidFill>
                  <a:schemeClr val="bg1"/>
                </a:solidFill>
              </a:rPr>
              <a:t>случае если с гражданином заключен трудовой договор также указываются следующие данные: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а</a:t>
            </a:r>
            <a:r>
              <a:rPr lang="ru-RU" sz="3600" dirty="0">
                <a:solidFill>
                  <a:schemeClr val="bg1"/>
                </a:solidFill>
              </a:rPr>
              <a:t>) дата и номер приказа (распоряжения) или иного решения работодателя, согласно которому гражданин принят на работу;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б</a:t>
            </a:r>
            <a:r>
              <a:rPr lang="ru-RU" sz="3600" dirty="0">
                <a:solidFill>
                  <a:schemeClr val="bg1"/>
                </a:solidFill>
              </a:rPr>
              <a:t>) дата заключения трудового договора и срок, на который он заключен (указывается дата начала работы, а в случае, если заключается срочный трудовой договор, - срок его действия);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в</a:t>
            </a:r>
            <a:r>
              <a:rPr lang="ru-RU" sz="3600" dirty="0">
                <a:solidFill>
                  <a:schemeClr val="bg1"/>
                </a:solidFill>
              </a:rPr>
              <a:t>) наименование должности, которую занимает гражданин по трудовому договору в соответствии со штатным расписанием, а также структурное подразделение организации (при наличии);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 г</a:t>
            </a:r>
            <a:r>
              <a:rPr lang="ru-RU" sz="3600" dirty="0">
                <a:solidFill>
                  <a:schemeClr val="bg1"/>
                </a:solidFill>
              </a:rPr>
              <a:t>) должностные обязанности, исполняемые по должности, занимаемой гражданином (указываются основные направления поручаемой работы</a:t>
            </a:r>
            <a:r>
              <a:rPr lang="ru-RU" sz="3600" dirty="0" smtClean="0">
                <a:solidFill>
                  <a:schemeClr val="bg1"/>
                </a:solidFill>
              </a:rPr>
              <a:t>).</a:t>
            </a:r>
          </a:p>
          <a:p>
            <a:pPr marL="137160" indent="0" algn="just">
              <a:buNone/>
            </a:pPr>
            <a:endParaRPr lang="ru-RU" sz="3600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    В </a:t>
            </a:r>
            <a:r>
              <a:rPr lang="ru-RU" sz="3600" dirty="0">
                <a:solidFill>
                  <a:schemeClr val="bg1"/>
                </a:solidFill>
              </a:rPr>
              <a:t>случае если с гражданином заключен гражданско-правовой договор также указываются следующие данные: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а</a:t>
            </a:r>
            <a:r>
              <a:rPr lang="ru-RU" sz="3600" dirty="0">
                <a:solidFill>
                  <a:schemeClr val="bg1"/>
                </a:solidFill>
              </a:rPr>
              <a:t>) дата и номер гражданско-правового договора;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б</a:t>
            </a:r>
            <a:r>
              <a:rPr lang="ru-RU" sz="3600" dirty="0">
                <a:solidFill>
                  <a:schemeClr val="bg1"/>
                </a:solidFill>
              </a:rPr>
              <a:t>) срок гражданско-правового договора (сроки начала и окончания выполнения работ (оказания услуг);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в</a:t>
            </a:r>
            <a:r>
              <a:rPr lang="ru-RU" sz="3600" dirty="0">
                <a:solidFill>
                  <a:schemeClr val="bg1"/>
                </a:solidFill>
              </a:rPr>
              <a:t>) предмет гражданско-правового договора (с кратким описанием работы (услуги) и ее результата);</a:t>
            </a:r>
          </a:p>
          <a:p>
            <a:pPr marL="137160" indent="0" algn="just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 г</a:t>
            </a:r>
            <a:r>
              <a:rPr lang="ru-RU" sz="3600" dirty="0">
                <a:solidFill>
                  <a:schemeClr val="bg1"/>
                </a:solidFill>
              </a:rPr>
              <a:t>) стоимость работ (услуг) по гражданско-правовому договору.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23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575. Запрещение дарения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86057" y="1124744"/>
            <a:ext cx="8229600" cy="5616624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marL="137160" indent="0" algn="just">
              <a:buNone/>
            </a:pPr>
            <a:r>
              <a:rPr lang="ru-RU" sz="2500" dirty="0" smtClean="0">
                <a:solidFill>
                  <a:schemeClr val="bg1"/>
                </a:solidFill>
              </a:rPr>
              <a:t>        1. </a:t>
            </a:r>
            <a:r>
              <a:rPr lang="ru-RU" sz="2500" dirty="0">
                <a:solidFill>
                  <a:schemeClr val="bg1"/>
                </a:solidFill>
              </a:rPr>
              <a:t>Не допускается дарение, за исключением обычных подарков, стоимость которых не превышает трех тысяч рублей:</a:t>
            </a:r>
          </a:p>
          <a:p>
            <a:pPr marL="137160" indent="0" algn="just">
              <a:buNone/>
            </a:pPr>
            <a:r>
              <a:rPr lang="ru-RU" sz="2500" dirty="0" smtClean="0">
                <a:solidFill>
                  <a:schemeClr val="bg1"/>
                </a:solidFill>
              </a:rPr>
              <a:t>        1</a:t>
            </a:r>
            <a:r>
              <a:rPr lang="ru-RU" sz="2500" dirty="0">
                <a:solidFill>
                  <a:schemeClr val="bg1"/>
                </a:solidFill>
              </a:rPr>
              <a:t>) от имени малолетних и граждан, признанных </a:t>
            </a:r>
            <a:r>
              <a:rPr lang="ru-RU" sz="2500" dirty="0" smtClean="0">
                <a:solidFill>
                  <a:schemeClr val="bg1"/>
                </a:solidFill>
              </a:rPr>
              <a:t>недееспособными, </a:t>
            </a:r>
            <a:r>
              <a:rPr lang="ru-RU" sz="2500" dirty="0">
                <a:solidFill>
                  <a:schemeClr val="bg1"/>
                </a:solidFill>
              </a:rPr>
              <a:t>их </a:t>
            </a:r>
            <a:r>
              <a:rPr lang="ru-RU" sz="2500" dirty="0" smtClean="0">
                <a:solidFill>
                  <a:schemeClr val="bg1"/>
                </a:solidFill>
              </a:rPr>
              <a:t>законными представителями;</a:t>
            </a:r>
            <a:endParaRPr lang="ru-RU" sz="2500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2500" dirty="0" smtClean="0">
                <a:solidFill>
                  <a:schemeClr val="bg1"/>
                </a:solidFill>
              </a:rPr>
              <a:t>        2</a:t>
            </a:r>
            <a:r>
              <a:rPr lang="ru-RU" sz="2500" dirty="0">
                <a:solidFill>
                  <a:schemeClr val="bg1"/>
                </a:solidFill>
              </a:rPr>
              <a:t>) работникам образовательных организаций, медицинских организаций, организаций, оказывающих социальные услуги, и аналогичных организаций, в том числе организаций для детей-сирот и детей, оставшихся без попечения родителей, гражданами, находящимися в них на лечении, содержании или воспитании, супругами и родственниками этих граждан;</a:t>
            </a:r>
          </a:p>
          <a:p>
            <a:pPr marL="137160" indent="0" algn="just">
              <a:buNone/>
            </a:pPr>
            <a:r>
              <a:rPr lang="ru-RU" sz="2500" dirty="0" smtClean="0">
                <a:solidFill>
                  <a:schemeClr val="bg1"/>
                </a:solidFill>
              </a:rPr>
              <a:t>        3</a:t>
            </a:r>
            <a:r>
              <a:rPr lang="ru-RU" sz="2500" dirty="0">
                <a:solidFill>
                  <a:schemeClr val="bg1"/>
                </a:solidFill>
              </a:rPr>
              <a:t>) лицам, замещающим государственные должности Российской Федерации, государственные должности субъектов Российской Федерации, муниципальные должности, государственным служащим, муниципальным служащим, служащим Банка России в связи с их должностным положением или в связи с исполнением ими служебных обязанностей;</a:t>
            </a:r>
          </a:p>
          <a:p>
            <a:pPr marL="137160" indent="0" algn="just">
              <a:buNone/>
            </a:pPr>
            <a:r>
              <a:rPr lang="ru-RU" sz="2500" dirty="0" smtClean="0">
                <a:solidFill>
                  <a:schemeClr val="bg1"/>
                </a:solidFill>
              </a:rPr>
              <a:t>       4</a:t>
            </a:r>
            <a:r>
              <a:rPr lang="ru-RU" sz="2500" dirty="0">
                <a:solidFill>
                  <a:schemeClr val="bg1"/>
                </a:solidFill>
              </a:rPr>
              <a:t>) в отношениях между коммерческими организациями</a:t>
            </a:r>
            <a:r>
              <a:rPr lang="ru-RU" sz="2500" dirty="0" smtClean="0">
                <a:solidFill>
                  <a:schemeClr val="bg1"/>
                </a:solidFill>
              </a:rPr>
              <a:t>.</a:t>
            </a:r>
          </a:p>
          <a:p>
            <a:pPr marL="137160" indent="0" algn="just">
              <a:buNone/>
            </a:pPr>
            <a:endParaRPr lang="ru-RU" sz="2500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2500" dirty="0" smtClean="0">
                <a:solidFill>
                  <a:schemeClr val="bg1"/>
                </a:solidFill>
              </a:rPr>
              <a:t>       2</a:t>
            </a:r>
            <a:r>
              <a:rPr lang="ru-RU" sz="2500" dirty="0">
                <a:solidFill>
                  <a:schemeClr val="bg1"/>
                </a:solidFill>
              </a:rPr>
              <a:t>. Запрет на дарение лицам, замещающим государственные должности Российской Федерации, государственные должности субъектов Российской Федерации, муниципальные должности, государственным служащим, муниципальным служащим, служащим Банка России, установленный </a:t>
            </a:r>
            <a:r>
              <a:rPr lang="ru-RU" sz="2500" dirty="0" smtClean="0">
                <a:solidFill>
                  <a:schemeClr val="bg1"/>
                </a:solidFill>
              </a:rPr>
              <a:t>пунктом 1 </a:t>
            </a:r>
            <a:r>
              <a:rPr lang="ru-RU" sz="2500" dirty="0">
                <a:solidFill>
                  <a:schemeClr val="bg1"/>
                </a:solidFill>
              </a:rPr>
              <a:t>настоящей статьи, не распространяется на случаи дарения в связи с протокольными мероприятиями, служебными командировками и другими официальными мероприятиями. Подарки, которые получены лицами, замещающими государственные должности Российской Федерации, государственные должности субъектов Российской Федерации, муниципальные должности, государственными служащими, муниципальными служащими, служащими Банка России и стоимость которых превышает три тысячи рублей, признаются соответственно федеральной собственностью, собственностью субъекта Российской Федерации или муниципальной собственностью и передаются служащим по акту в орган, в котором указанное лицо замещает должность.</a:t>
            </a:r>
          </a:p>
          <a:p>
            <a:pPr marL="137160" indent="0">
              <a:buNone/>
            </a:pP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9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25.12.2008 № 273-ФЗ 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противодействии коррупции»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137160" indent="0" algn="just">
              <a:buNone/>
            </a:pPr>
            <a:r>
              <a:rPr lang="ru-RU" sz="2000" b="1" dirty="0">
                <a:solidFill>
                  <a:schemeClr val="bg1"/>
                </a:solidFill>
              </a:rPr>
              <a:t>Статья 13. Ответственность физических лиц за коррупционные </a:t>
            </a:r>
            <a:r>
              <a:rPr lang="ru-RU" sz="2000" b="1" dirty="0" smtClean="0">
                <a:solidFill>
                  <a:schemeClr val="bg1"/>
                </a:solidFill>
              </a:rPr>
              <a:t>правонарушения</a:t>
            </a:r>
          </a:p>
          <a:p>
            <a:pPr marL="137160" indent="0" algn="just">
              <a:buNone/>
            </a:pPr>
            <a:endParaRPr lang="ru-RU" sz="2000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2000" dirty="0">
                <a:solidFill>
                  <a:schemeClr val="bg1"/>
                </a:solidFill>
              </a:rPr>
              <a:t>1. Граждане Российской Федерации, иностранные граждане и лица без гражданства за совершение коррупционных правонарушений несут уголовную, административную, гражданско-правовую и дисциплинарную ответственность в соответствии с законодательством Российской Федерации.</a:t>
            </a:r>
          </a:p>
          <a:p>
            <a:pPr marL="137160" indent="0" algn="just">
              <a:buNone/>
            </a:pPr>
            <a:r>
              <a:rPr lang="ru-RU" sz="2000" dirty="0">
                <a:solidFill>
                  <a:schemeClr val="bg1"/>
                </a:solidFill>
              </a:rPr>
              <a:t>2. Физическое лицо, совершившее коррупционное правонарушение, по решению суда может быть лишено в соответствии с </a:t>
            </a:r>
            <a:r>
              <a:rPr lang="ru-RU" sz="2000" dirty="0" smtClean="0">
                <a:solidFill>
                  <a:schemeClr val="bg1"/>
                </a:solidFill>
              </a:rPr>
              <a:t>законодательством Российской </a:t>
            </a:r>
            <a:r>
              <a:rPr lang="ru-RU" sz="2000" dirty="0">
                <a:solidFill>
                  <a:schemeClr val="bg1"/>
                </a:solidFill>
              </a:rPr>
              <a:t>Федерации права занимать определенные должности государственной и муниципальной службы.</a:t>
            </a:r>
          </a:p>
          <a:p>
            <a:pPr marL="137160" indent="0">
              <a:buNone/>
            </a:pP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222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1126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Bahnschrift Light Condensed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Основные понятия</vt:lpstr>
      <vt:lpstr>Презентация PowerPoint</vt:lpstr>
      <vt:lpstr>Меры по предупреждению коррупции</vt:lpstr>
      <vt:lpstr>Статья 12 Федерального закона  «О противодействии коррупции»</vt:lpstr>
      <vt:lpstr> Правила сообщения работодателем о заключении трудового или гражданско-правового договора на выполнение работ (оказание услуг) с гражданином, замещавшим должности государственной или муниципальной службы, перечень которых устанавливается нормативными правовыми актами Российской Федерации </vt:lpstr>
      <vt:lpstr>Статья 575. Запрещение дарения </vt:lpstr>
      <vt:lpstr>Федеральный закон от 25.12.2008 № 273-ФЗ  «О противодействии коррупции» </vt:lpstr>
      <vt:lpstr>Федеральный закон от 25.12.2008 № 273-ФЗ  «О противодействии коррупции»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Элина Валериевна Заблацкас</cp:lastModifiedBy>
  <cp:revision>15</cp:revision>
  <cp:lastPrinted>2020-06-01T11:55:43Z</cp:lastPrinted>
  <dcterms:created xsi:type="dcterms:W3CDTF">2020-05-25T15:23:19Z</dcterms:created>
  <dcterms:modified xsi:type="dcterms:W3CDTF">2020-06-01T11:56:06Z</dcterms:modified>
</cp:coreProperties>
</file>